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Figtree Black"/>
      <p:bold r:id="rId13"/>
      <p:boldItalic r:id="rId14"/>
    </p:embeddedFont>
    <p:embeddedFont>
      <p:font typeface="Hanken Grotesk"/>
      <p:regular r:id="rId15"/>
      <p:bold r:id="rId16"/>
      <p:italic r:id="rId17"/>
      <p:boldItalic r:id="rId18"/>
    </p:embeddedFont>
    <p:embeddedFont>
      <p:font typeface="Lato"/>
      <p:regular r:id="rId19"/>
      <p:bold r:id="rId20"/>
      <p:italic r:id="rId21"/>
      <p:boldItalic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22" Type="http://schemas.openxmlformats.org/officeDocument/2006/relationships/font" Target="fonts/Lato-boldItalic.fntdata"/><Relationship Id="rId21" Type="http://schemas.openxmlformats.org/officeDocument/2006/relationships/font" Target="fonts/Lato-italic.fntdata"/><Relationship Id="rId24" Type="http://schemas.openxmlformats.org/officeDocument/2006/relationships/font" Target="fonts/Oswald-bold.fntdata"/><Relationship Id="rId23"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FigtreeBlack-bold.fntdata"/><Relationship Id="rId12" Type="http://schemas.openxmlformats.org/officeDocument/2006/relationships/slide" Target="slides/slide7.xml"/><Relationship Id="rId15" Type="http://schemas.openxmlformats.org/officeDocument/2006/relationships/font" Target="fonts/HankenGrotesk-regular.fntdata"/><Relationship Id="rId14" Type="http://schemas.openxmlformats.org/officeDocument/2006/relationships/font" Target="fonts/FigtreeBlack-boldItalic.fntdata"/><Relationship Id="rId17" Type="http://schemas.openxmlformats.org/officeDocument/2006/relationships/font" Target="fonts/HankenGrotesk-italic.fntdata"/><Relationship Id="rId16" Type="http://schemas.openxmlformats.org/officeDocument/2006/relationships/font" Target="fonts/HankenGrotesk-bold.fntdata"/><Relationship Id="rId19" Type="http://schemas.openxmlformats.org/officeDocument/2006/relationships/font" Target="fonts/Lato-regular.fntdata"/><Relationship Id="rId18" Type="http://schemas.openxmlformats.org/officeDocument/2006/relationships/font" Target="fonts/HankenGrotesk-boldItalic.fntdata"/></Relationships>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c2316571c5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c2316571c5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bd687555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bd687555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let’s give some background information. So Taylor Swift and Travis Kelce have been dating since September 2023. At the time, Travis was playing for the Kansas City Chiefs in the 2023-2024 NFL season which began that same month and concluded in February of this year with the Super Bowl. Taylor was performing in her Eras Tour which began in March 2023 and will last until December of this year. Now this relationship has been much talked about in the media and has made Kelce a household name even to non-NFL fans. However, we want to see whether data really supports the idea that this relationship has tangibly boosted Kelce’s career, which we have measured in the form of Chiefs’ ticket prices and Super Bowl viewership numbers.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bd687555c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bd687555c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first, let’s talk about Taylor for a moment. This graph shows Taylor Swift’s average gross revenue per show for each tour, which we calculated by simply dividing the total revenue for each tour (adjusted for inflation in 2024 dollars) by </a:t>
            </a:r>
            <a:r>
              <a:rPr lang="en"/>
              <a:t>the</a:t>
            </a:r>
            <a:r>
              <a:rPr lang="en"/>
              <a:t> number of shows that tour had. As you can see, the increase from Reputation in 2018 to Eras in 2023 was the most stark, increasing by 108%. Eras is her highest-grossing tour to date, even accounting for inflation, and began six months before she started dating Travis. So clearly Taylor is doing quite well for herself.</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bd687555c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bd687555c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Chiefs</a:t>
            </a:r>
            <a:r>
              <a:rPr lang="en"/>
              <a:t> ticket sales have shown a constant increase since 2013. This is the first year that the </a:t>
            </a:r>
            <a:r>
              <a:rPr lang="en"/>
              <a:t>chiefs</a:t>
            </a:r>
            <a:r>
              <a:rPr lang="en"/>
              <a:t> had started to make the playoffs consistently. The most dramatic increases started to take place in 2019 after the </a:t>
            </a:r>
            <a:r>
              <a:rPr lang="en"/>
              <a:t>chiefs</a:t>
            </a:r>
            <a:r>
              <a:rPr lang="en"/>
              <a:t> had won their first super bowl. This increase was still not quite as dramatic as the one that took place from the 2021-2022 seasons. The ticket prices in the 2022 </a:t>
            </a:r>
            <a:r>
              <a:rPr lang="en"/>
              <a:t>increased</a:t>
            </a:r>
            <a:r>
              <a:rPr lang="en"/>
              <a:t> by 13.6% to and average price of $115 from $99 per ticket the year before Travis and Taylor Started to date. The 2023 prices increased still a very good amount from $115 to $132 but it is only 12.7% increase. The 2023 season may have had the highest season average ticket price that the </a:t>
            </a:r>
            <a:r>
              <a:rPr lang="en"/>
              <a:t>chiefs</a:t>
            </a:r>
            <a:r>
              <a:rPr lang="en"/>
              <a:t> have had, but the increase was less than the year before so the Travis and Taylor Romance does not seem to be playing a beneficial role for ticket prices.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bd687555c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bd687555c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Media made it seem like many people who usually did not tune into the super bowl were watching because they were taylor swift fans because of the </a:t>
            </a:r>
            <a:r>
              <a:rPr lang="en"/>
              <a:t>excitement</a:t>
            </a:r>
            <a:r>
              <a:rPr lang="en"/>
              <a:t> around the relationship and taylor swift hype. There was talk of taylor and travis getting engaged if the chiefs won </a:t>
            </a:r>
            <a:r>
              <a:rPr lang="en"/>
              <a:t>the</a:t>
            </a:r>
            <a:r>
              <a:rPr lang="en"/>
              <a:t> super bowl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views did rise from 2023 -24 but not as much as 22- 23. These are two very comparable super bowls because the Cheifs were in both of them, and there was not much else to raise or lower views of the superbowl for example 2021 saw </a:t>
            </a:r>
            <a:r>
              <a:rPr lang="en"/>
              <a:t>lower</a:t>
            </a:r>
            <a:r>
              <a:rPr lang="en"/>
              <a:t> viewing because the COVID 19 </a:t>
            </a:r>
            <a:r>
              <a:rPr lang="en"/>
              <a:t>pandemic affected the season, and 2019 saw lower views because it was regarded as one of the most boring Super bowls in recent history.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point is that post taylor + travis, the super bowl views did not see an incredible increase when looking at the trends from recent history.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bd687555cb_0_7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bd687555cb_0_7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13" name="Google Shape;13;p2"/>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14" name="Google Shape;14;p2"/>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3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 name="Google Shape;15;p2"/>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gn="ctr">
              <a:lnSpc>
                <a:spcPct val="100000"/>
              </a:lnSpc>
              <a:spcBef>
                <a:spcPts val="0"/>
              </a:spcBef>
              <a:spcAft>
                <a:spcPts val="0"/>
              </a:spcAft>
              <a:buClr>
                <a:schemeClr val="dk1"/>
              </a:buClr>
              <a:buSzPts val="1800"/>
              <a:buNone/>
              <a:defRPr sz="1800">
                <a:solidFill>
                  <a:schemeClr val="dk1"/>
                </a:solidFill>
              </a:defRPr>
            </a:lvl2pPr>
            <a:lvl3pPr lvl="2" rtl="0" algn="ctr">
              <a:lnSpc>
                <a:spcPct val="100000"/>
              </a:lnSpc>
              <a:spcBef>
                <a:spcPts val="0"/>
              </a:spcBef>
              <a:spcAft>
                <a:spcPts val="0"/>
              </a:spcAft>
              <a:buClr>
                <a:schemeClr val="dk1"/>
              </a:buClr>
              <a:buSzPts val="1800"/>
              <a:buNone/>
              <a:defRPr sz="1800">
                <a:solidFill>
                  <a:schemeClr val="dk1"/>
                </a:solidFill>
              </a:defRPr>
            </a:lvl3pPr>
            <a:lvl4pPr lvl="3" rtl="0" algn="ctr">
              <a:lnSpc>
                <a:spcPct val="100000"/>
              </a:lnSpc>
              <a:spcBef>
                <a:spcPts val="0"/>
              </a:spcBef>
              <a:spcAft>
                <a:spcPts val="0"/>
              </a:spcAft>
              <a:buClr>
                <a:schemeClr val="dk1"/>
              </a:buClr>
              <a:buSzPts val="1800"/>
              <a:buNone/>
              <a:defRPr sz="1800">
                <a:solidFill>
                  <a:schemeClr val="dk1"/>
                </a:solidFill>
              </a:defRPr>
            </a:lvl4pPr>
            <a:lvl5pPr lvl="4" rtl="0" algn="ctr">
              <a:lnSpc>
                <a:spcPct val="100000"/>
              </a:lnSpc>
              <a:spcBef>
                <a:spcPts val="0"/>
              </a:spcBef>
              <a:spcAft>
                <a:spcPts val="0"/>
              </a:spcAft>
              <a:buClr>
                <a:schemeClr val="dk1"/>
              </a:buClr>
              <a:buSzPts val="1800"/>
              <a:buNone/>
              <a:defRPr sz="1800">
                <a:solidFill>
                  <a:schemeClr val="dk1"/>
                </a:solidFill>
              </a:defRPr>
            </a:lvl5pPr>
            <a:lvl6pPr lvl="5" rtl="0" algn="ctr">
              <a:lnSpc>
                <a:spcPct val="100000"/>
              </a:lnSpc>
              <a:spcBef>
                <a:spcPts val="0"/>
              </a:spcBef>
              <a:spcAft>
                <a:spcPts val="0"/>
              </a:spcAft>
              <a:buClr>
                <a:schemeClr val="dk1"/>
              </a:buClr>
              <a:buSzPts val="1800"/>
              <a:buNone/>
              <a:defRPr sz="1800">
                <a:solidFill>
                  <a:schemeClr val="dk1"/>
                </a:solidFill>
              </a:defRPr>
            </a:lvl6pPr>
            <a:lvl7pPr lvl="6" rtl="0" algn="ctr">
              <a:lnSpc>
                <a:spcPct val="100000"/>
              </a:lnSpc>
              <a:spcBef>
                <a:spcPts val="0"/>
              </a:spcBef>
              <a:spcAft>
                <a:spcPts val="0"/>
              </a:spcAft>
              <a:buClr>
                <a:schemeClr val="dk1"/>
              </a:buClr>
              <a:buSzPts val="1800"/>
              <a:buNone/>
              <a:defRPr sz="1800">
                <a:solidFill>
                  <a:schemeClr val="dk1"/>
                </a:solidFill>
              </a:defRPr>
            </a:lvl7pPr>
            <a:lvl8pPr lvl="7" rtl="0" algn="ctr">
              <a:lnSpc>
                <a:spcPct val="100000"/>
              </a:lnSpc>
              <a:spcBef>
                <a:spcPts val="0"/>
              </a:spcBef>
              <a:spcAft>
                <a:spcPts val="0"/>
              </a:spcAft>
              <a:buClr>
                <a:schemeClr val="dk1"/>
              </a:buClr>
              <a:buSzPts val="1800"/>
              <a:buNone/>
              <a:defRPr sz="1800">
                <a:solidFill>
                  <a:schemeClr val="dk1"/>
                </a:solidFill>
              </a:defRPr>
            </a:lvl8pPr>
            <a:lvl9pPr lvl="8" rtl="0" algn="ctr">
              <a:lnSpc>
                <a:spcPct val="100000"/>
              </a:lnSpc>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11"/>
            <p:cNvCxnSpPr/>
            <p:nvPr/>
          </p:nvCxnSpPr>
          <p:spPr>
            <a:xfrm>
              <a:off x="727425" y="4608450"/>
              <a:ext cx="0" cy="916200"/>
            </a:xfrm>
            <a:prstGeom prst="straightConnector1">
              <a:avLst/>
            </a:prstGeom>
            <a:noFill/>
            <a:ln cap="flat" cmpd="sng" w="19050">
              <a:solidFill>
                <a:schemeClr val="dk1"/>
              </a:solidFill>
              <a:prstDash val="solid"/>
              <a:round/>
              <a:headEnd len="med" w="med" type="none"/>
              <a:tailEnd len="med" w="med" type="none"/>
            </a:ln>
          </p:spPr>
        </p:cxnSp>
        <p:cxnSp>
          <p:nvCxnSpPr>
            <p:cNvPr id="84" name="Google Shape;84;p11"/>
            <p:cNvCxnSpPr/>
            <p:nvPr/>
          </p:nvCxnSpPr>
          <p:spPr>
            <a:xfrm>
              <a:off x="8430775" y="-382650"/>
              <a:ext cx="0" cy="916200"/>
            </a:xfrm>
            <a:prstGeom prst="straightConnector1">
              <a:avLst/>
            </a:prstGeom>
            <a:noFill/>
            <a:ln cap="flat" cmpd="sng" w="19050">
              <a:solidFill>
                <a:schemeClr val="dk1"/>
              </a:solidFill>
              <a:prstDash val="solid"/>
              <a:round/>
              <a:headEnd len="med" w="med" type="none"/>
              <a:tailEnd len="med" w="med" type="none"/>
            </a:ln>
          </p:spPr>
        </p:cxnSp>
      </p:grpSp>
      <p:sp>
        <p:nvSpPr>
          <p:cNvPr id="85" name="Google Shape;85;p11"/>
          <p:cNvSpPr txBox="1"/>
          <p:nvPr>
            <p:ph hasCustomPrompt="1" type="title"/>
          </p:nvPr>
        </p:nvSpPr>
        <p:spPr>
          <a:xfrm>
            <a:off x="2603050" y="1856113"/>
            <a:ext cx="5827800" cy="1024500"/>
          </a:xfrm>
          <a:prstGeom prst="rect">
            <a:avLst/>
          </a:prstGeom>
          <a:solidFill>
            <a:schemeClr val="dk1"/>
          </a:solidFill>
        </p:spPr>
        <p:txBody>
          <a:bodyPr anchorCtr="0" anchor="ctr" bIns="91425" lIns="91425" spcFirstLastPara="1" rIns="91425" wrap="square" tIns="91425">
            <a:noAutofit/>
          </a:bodyPr>
          <a:lstStyle>
            <a:lvl1pPr indent="0" lvl="0" marL="0" rtl="0">
              <a:lnSpc>
                <a:spcPct val="115000"/>
              </a:lnSpc>
              <a:spcBef>
                <a:spcPts val="0"/>
              </a:spcBef>
              <a:spcAft>
                <a:spcPts val="0"/>
              </a:spcAft>
              <a:buSzPts val="9600"/>
              <a:buNone/>
              <a:defRPr sz="4900">
                <a:solidFill>
                  <a:schemeClr val="lt1"/>
                </a:solidFill>
              </a:defRPr>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86" name="Google Shape;86;p11"/>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87"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8"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13"/>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93" name="Google Shape;93;p13"/>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94" name="Google Shape;94;p13"/>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5" name="Google Shape;95;p13"/>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6" name="Google Shape;96;p13"/>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7" name="Google Shape;97;p13"/>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8" name="Google Shape;98;p13"/>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9" name="Google Shape;99;p13"/>
          <p:cNvSpPr txBox="1"/>
          <p:nvPr>
            <p:ph hasCustomPrompt="1" idx="5" type="title"/>
          </p:nvPr>
        </p:nvSpPr>
        <p:spPr>
          <a:xfrm>
            <a:off x="9195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hasCustomPrompt="1" idx="6" type="title"/>
          </p:nvPr>
        </p:nvSpPr>
        <p:spPr>
          <a:xfrm>
            <a:off x="3509050"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p:nvPr>
            <p:ph hasCustomPrompt="1" idx="7" type="title"/>
          </p:nvPr>
        </p:nvSpPr>
        <p:spPr>
          <a:xfrm>
            <a:off x="9195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hasCustomPrompt="1" idx="8" type="title"/>
          </p:nvPr>
        </p:nvSpPr>
        <p:spPr>
          <a:xfrm>
            <a:off x="35282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4" name="Google Shape;104;p13"/>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5" name="Google Shape;105;p13"/>
          <p:cNvSpPr txBox="1"/>
          <p:nvPr>
            <p:ph hasCustomPrompt="1" idx="14" type="title"/>
          </p:nvPr>
        </p:nvSpPr>
        <p:spPr>
          <a:xfrm>
            <a:off x="61369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15" type="title"/>
          </p:nvPr>
        </p:nvSpPr>
        <p:spPr>
          <a:xfrm>
            <a:off x="61369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8" name="Google Shape;108;p13"/>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9" name="Google Shape;109;p13"/>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0" name="Google Shape;110;p13"/>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1" name="Google Shape;111;p13"/>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2" name="Google Shape;112;p13"/>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3"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4"/>
            <p:cNvCxnSpPr/>
            <p:nvPr/>
          </p:nvCxnSpPr>
          <p:spPr>
            <a:xfrm rot="10800000">
              <a:off x="727425" y="-29250"/>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118" name="Google Shape;118;p14"/>
            <p:cNvCxnSpPr/>
            <p:nvPr/>
          </p:nvCxnSpPr>
          <p:spPr>
            <a:xfrm>
              <a:off x="8430775" y="4608575"/>
              <a:ext cx="847200" cy="0"/>
            </a:xfrm>
            <a:prstGeom prst="straightConnector1">
              <a:avLst/>
            </a:prstGeom>
            <a:noFill/>
            <a:ln cap="flat" cmpd="sng" w="19050">
              <a:solidFill>
                <a:schemeClr val="dk1"/>
              </a:solidFill>
              <a:prstDash val="solid"/>
              <a:round/>
              <a:headEnd len="med" w="med" type="none"/>
              <a:tailEnd len="med" w="med" type="none"/>
            </a:ln>
          </p:spPr>
        </p:cxnSp>
      </p:grpSp>
      <p:sp>
        <p:nvSpPr>
          <p:cNvPr id="119" name="Google Shape;119;p14"/>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3000"/>
              <a:buNone/>
              <a:defRPr sz="2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0" name="Google Shape;120;p14"/>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500">
                <a:latin typeface="Hanken Grotesk"/>
                <a:ea typeface="Hanken Grotesk"/>
                <a:cs typeface="Hanken Grotesk"/>
                <a:sym typeface="Hanken Grotesk"/>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2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15"/>
            <p:cNvCxnSpPr/>
            <p:nvPr/>
          </p:nvCxnSpPr>
          <p:spPr>
            <a:xfrm rot="10800000">
              <a:off x="-50475" y="232800"/>
              <a:ext cx="309300" cy="0"/>
            </a:xfrm>
            <a:prstGeom prst="straightConnector1">
              <a:avLst/>
            </a:prstGeom>
            <a:noFill/>
            <a:ln cap="flat" cmpd="sng" w="19050">
              <a:solidFill>
                <a:schemeClr val="dk1"/>
              </a:solidFill>
              <a:prstDash val="solid"/>
              <a:round/>
              <a:headEnd len="med" w="med" type="none"/>
              <a:tailEnd len="med" w="med" type="none"/>
            </a:ln>
          </p:spPr>
        </p:cxnSp>
      </p:grpSp>
      <p:sp>
        <p:nvSpPr>
          <p:cNvPr id="126" name="Google Shape;126;p15"/>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7" name="Google Shape;127;p15"/>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 name="Google Shape;128;p15"/>
          <p:cNvSpPr/>
          <p:nvPr>
            <p:ph idx="2" type="pic"/>
          </p:nvPr>
        </p:nvSpPr>
        <p:spPr>
          <a:xfrm>
            <a:off x="4494050" y="0"/>
            <a:ext cx="4650000" cy="51435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29"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 name="Google Shape;133;p16"/>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34" name="Google Shape;134;p16"/>
            <p:cNvCxnSpPr/>
            <p:nvPr/>
          </p:nvCxnSpPr>
          <p:spPr>
            <a:xfrm>
              <a:off x="8917525" y="4917300"/>
              <a:ext cx="239700" cy="0"/>
            </a:xfrm>
            <a:prstGeom prst="straightConnector1">
              <a:avLst/>
            </a:prstGeom>
            <a:noFill/>
            <a:ln cap="flat" cmpd="sng" w="19050">
              <a:solidFill>
                <a:schemeClr val="dk1"/>
              </a:solidFill>
              <a:prstDash val="solid"/>
              <a:round/>
              <a:headEnd len="med" w="med" type="none"/>
              <a:tailEnd len="med" w="med" type="none"/>
            </a:ln>
          </p:spPr>
        </p:cxnSp>
      </p:grpSp>
      <p:sp>
        <p:nvSpPr>
          <p:cNvPr id="135" name="Google Shape;135;p16"/>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16"/>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
    <p:spTree>
      <p:nvGrpSpPr>
        <p:cNvPr id="137"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17"/>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42" name="Google Shape;142;p17"/>
            <p:cNvCxnSpPr/>
            <p:nvPr/>
          </p:nvCxnSpPr>
          <p:spPr>
            <a:xfrm>
              <a:off x="233525" y="4913075"/>
              <a:ext cx="0" cy="252600"/>
            </a:xfrm>
            <a:prstGeom prst="straightConnector1">
              <a:avLst/>
            </a:prstGeom>
            <a:noFill/>
            <a:ln cap="flat" cmpd="sng" w="19050">
              <a:solidFill>
                <a:schemeClr val="dk1"/>
              </a:solidFill>
              <a:prstDash val="solid"/>
              <a:round/>
              <a:headEnd len="med" w="med" type="none"/>
              <a:tailEnd len="med" w="med" type="none"/>
            </a:ln>
          </p:spPr>
        </p:cxnSp>
      </p:grpSp>
      <p:sp>
        <p:nvSpPr>
          <p:cNvPr id="143" name="Google Shape;143;p17"/>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
        <p:nvSpPr>
          <p:cNvPr id="144" name="Google Shape;144;p17"/>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1">
    <p:spTree>
      <p:nvGrpSpPr>
        <p:cNvPr id="145"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18"/>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50" name="Google Shape;150;p18"/>
            <p:cNvCxnSpPr/>
            <p:nvPr/>
          </p:nvCxnSpPr>
          <p:spPr>
            <a:xfrm rot="10800000">
              <a:off x="8911200" y="4917150"/>
              <a:ext cx="0" cy="432900"/>
            </a:xfrm>
            <a:prstGeom prst="straightConnector1">
              <a:avLst/>
            </a:prstGeom>
            <a:noFill/>
            <a:ln cap="flat" cmpd="sng" w="19050">
              <a:solidFill>
                <a:schemeClr val="dk1"/>
              </a:solidFill>
              <a:prstDash val="solid"/>
              <a:round/>
              <a:headEnd len="med" w="med" type="none"/>
              <a:tailEnd len="med" w="med" type="none"/>
            </a:ln>
          </p:spPr>
        </p:cxnSp>
      </p:grpSp>
      <p:sp>
        <p:nvSpPr>
          <p:cNvPr id="151" name="Google Shape;151;p18"/>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
        <p:nvSpPr>
          <p:cNvPr id="152" name="Google Shape;152;p18"/>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3"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19"/>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58" name="Google Shape;158;p19"/>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59" name="Google Shape;15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19"/>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1" name="Google Shape;161;p19"/>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2" name="Google Shape;162;p19"/>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3" name="Google Shape;163;p19"/>
          <p:cNvSpPr txBox="1"/>
          <p:nvPr>
            <p:ph idx="4" type="subTitle"/>
          </p:nvPr>
        </p:nvSpPr>
        <p:spPr>
          <a:xfrm>
            <a:off x="977803"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4" name="Google Shape;164;p19"/>
          <p:cNvSpPr txBox="1"/>
          <p:nvPr>
            <p:ph idx="5" type="subTitle"/>
          </p:nvPr>
        </p:nvSpPr>
        <p:spPr>
          <a:xfrm>
            <a:off x="345074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5" name="Google Shape;165;p19"/>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66"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0" name="Google Shape;170;p20"/>
            <p:cNvCxnSpPr/>
            <p:nvPr/>
          </p:nvCxnSpPr>
          <p:spPr>
            <a:xfrm>
              <a:off x="-725" y="2668450"/>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1" name="Google Shape;171;p20"/>
            <p:cNvCxnSpPr/>
            <p:nvPr/>
          </p:nvCxnSpPr>
          <p:spPr>
            <a:xfrm>
              <a:off x="-725" y="3793800"/>
              <a:ext cx="939900" cy="0"/>
            </a:xfrm>
            <a:prstGeom prst="straightConnector1">
              <a:avLst/>
            </a:prstGeom>
            <a:noFill/>
            <a:ln cap="flat" cmpd="sng" w="19050">
              <a:solidFill>
                <a:schemeClr val="dk1"/>
              </a:solidFill>
              <a:prstDash val="solid"/>
              <a:round/>
              <a:headEnd len="med" w="med" type="none"/>
              <a:tailEnd len="med" w="med" type="none"/>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20"/>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75" name="Google Shape;175;p20"/>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76" name="Google Shape;176;p20"/>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20"/>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8" name="Google Shape;178;p20"/>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9" name="Google Shape;179;p20"/>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80" name="Google Shape;180;p20"/>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1" name="Google Shape;181;p20"/>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2" name="Google Shape;182;p20"/>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3"/>
            <p:cNvCxnSpPr/>
            <p:nvPr/>
          </p:nvCxnSpPr>
          <p:spPr>
            <a:xfrm rot="10800000">
              <a:off x="713225" y="-62550"/>
              <a:ext cx="0" cy="596100"/>
            </a:xfrm>
            <a:prstGeom prst="straightConnector1">
              <a:avLst/>
            </a:prstGeom>
            <a:noFill/>
            <a:ln cap="flat" cmpd="sng" w="19050">
              <a:solidFill>
                <a:schemeClr val="dk1"/>
              </a:solidFill>
              <a:prstDash val="solid"/>
              <a:round/>
              <a:headEnd len="med" w="med" type="none"/>
              <a:tailEnd len="med" w="med" type="none"/>
            </a:ln>
          </p:spPr>
        </p:cxnSp>
        <p:cxnSp>
          <p:nvCxnSpPr>
            <p:cNvPr id="21" name="Google Shape;21;p3"/>
            <p:cNvCxnSpPr/>
            <p:nvPr/>
          </p:nvCxnSpPr>
          <p:spPr>
            <a:xfrm>
              <a:off x="8430775" y="4608450"/>
              <a:ext cx="0" cy="539100"/>
            </a:xfrm>
            <a:prstGeom prst="straightConnector1">
              <a:avLst/>
            </a:prstGeom>
            <a:noFill/>
            <a:ln cap="flat" cmpd="sng" w="19050">
              <a:solidFill>
                <a:schemeClr val="dk1"/>
              </a:solidFill>
              <a:prstDash val="solid"/>
              <a:round/>
              <a:headEnd len="med" w="med" type="none"/>
              <a:tailEnd len="med" w="med" type="none"/>
            </a:ln>
          </p:spPr>
        </p:cxnSp>
      </p:grpSp>
      <p:sp>
        <p:nvSpPr>
          <p:cNvPr id="22" name="Google Shape;22;p3"/>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 name="Google Shape;23;p3"/>
          <p:cNvSpPr txBox="1"/>
          <p:nvPr>
            <p:ph hasCustomPrompt="1" idx="2" type="title"/>
          </p:nvPr>
        </p:nvSpPr>
        <p:spPr>
          <a:xfrm>
            <a:off x="720000" y="533550"/>
            <a:ext cx="824400" cy="7050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6000"/>
              <a:buNone/>
              <a:defRPr sz="33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 name="Google Shape;24;p3"/>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83"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1"/>
            <p:cNvCxnSpPr/>
            <p:nvPr/>
          </p:nvCxnSpPr>
          <p:spPr>
            <a:xfrm rot="10800000">
              <a:off x="232200" y="-60100"/>
              <a:ext cx="0" cy="296700"/>
            </a:xfrm>
            <a:prstGeom prst="straightConnector1">
              <a:avLst/>
            </a:prstGeom>
            <a:noFill/>
            <a:ln cap="flat" cmpd="sng" w="19050">
              <a:solidFill>
                <a:schemeClr val="dk1"/>
              </a:solidFill>
              <a:prstDash val="solid"/>
              <a:round/>
              <a:headEnd len="med" w="med" type="none"/>
              <a:tailEnd len="med" w="med" type="none"/>
            </a:ln>
          </p:spPr>
        </p:cxnSp>
        <p:cxnSp>
          <p:nvCxnSpPr>
            <p:cNvPr id="188" name="Google Shape;188;p21"/>
            <p:cNvCxnSpPr/>
            <p:nvPr/>
          </p:nvCxnSpPr>
          <p:spPr>
            <a:xfrm>
              <a:off x="8904900" y="4917300"/>
              <a:ext cx="397500" cy="0"/>
            </a:xfrm>
            <a:prstGeom prst="straightConnector1">
              <a:avLst/>
            </a:prstGeom>
            <a:noFill/>
            <a:ln cap="flat" cmpd="sng" w="19050">
              <a:solidFill>
                <a:schemeClr val="dk1"/>
              </a:solidFill>
              <a:prstDash val="solid"/>
              <a:round/>
              <a:headEnd len="med" w="med" type="none"/>
              <a:tailEnd len="med" w="med" type="none"/>
            </a:ln>
          </p:spPr>
        </p:cxnSp>
      </p:grpSp>
      <p:sp>
        <p:nvSpPr>
          <p:cNvPr id="189" name="Google Shape;18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21"/>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1" name="Google Shape;191;p21"/>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2" name="Google Shape;192;p21"/>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3" name="Google Shape;193;p21"/>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4" name="Google Shape;194;p21"/>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5" name="Google Shape;195;p21"/>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6"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22"/>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01" name="Google Shape;201;p22"/>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02" name="Google Shape;20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3" name="Google Shape;203;p22"/>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4" name="Google Shape;204;p22"/>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5" name="Google Shape;205;p22"/>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6" name="Google Shape;206;p22"/>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7" name="Google Shape;207;p22"/>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8" name="Google Shape;208;p22"/>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9" name="Google Shape;209;p22"/>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10" name="Google Shape;210;p22"/>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21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 name="Google Shape;215;p23"/>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16" name="Google Shape;216;p23"/>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217" name="Google Shape;217;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23"/>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19" name="Google Shape;219;p23"/>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0" name="Google Shape;220;p23"/>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1" name="Google Shape;221;p23"/>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2" name="Google Shape;222;p23"/>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3" name="Google Shape;223;p23"/>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4" name="Google Shape;224;p23"/>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5" name="Google Shape;225;p23"/>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6" name="Google Shape;226;p23"/>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7" name="Google Shape;227;p23"/>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8" name="Google Shape;228;p23"/>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9" name="Google Shape;229;p23"/>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230"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5" name="Google Shape;235;p24"/>
              <p:cNvCxnSpPr/>
              <p:nvPr/>
            </p:nvCxnSpPr>
            <p:spPr>
              <a:xfrm>
                <a:off x="8407675" y="4608575"/>
                <a:ext cx="978300" cy="0"/>
              </a:xfrm>
              <a:prstGeom prst="straightConnector1">
                <a:avLst/>
              </a:prstGeom>
              <a:noFill/>
              <a:ln cap="flat" cmpd="sng" w="19050">
                <a:solidFill>
                  <a:schemeClr val="dk1"/>
                </a:solidFill>
                <a:prstDash val="solid"/>
                <a:round/>
                <a:headEnd len="med" w="med" type="none"/>
                <a:tailEnd len="med" w="med" type="none"/>
              </a:ln>
            </p:spPr>
          </p:cxnSp>
        </p:grpSp>
        <p:cxnSp>
          <p:nvCxnSpPr>
            <p:cNvPr id="236" name="Google Shape;236;p24"/>
            <p:cNvCxnSpPr/>
            <p:nvPr/>
          </p:nvCxnSpPr>
          <p:spPr>
            <a:xfrm rot="10800000">
              <a:off x="-69525" y="539500"/>
              <a:ext cx="789000" cy="0"/>
            </a:xfrm>
            <a:prstGeom prst="straightConnector1">
              <a:avLst/>
            </a:prstGeom>
            <a:noFill/>
            <a:ln cap="flat" cmpd="sng" w="19050">
              <a:solidFill>
                <a:schemeClr val="dk1"/>
              </a:solidFill>
              <a:prstDash val="solid"/>
              <a:round/>
              <a:headEnd len="med" w="med" type="none"/>
              <a:tailEnd len="med" w="med" type="none"/>
            </a:ln>
          </p:spPr>
        </p:cxnSp>
      </p:grpSp>
      <p:sp>
        <p:nvSpPr>
          <p:cNvPr id="237" name="Google Shape;237;p24"/>
          <p:cNvSpPr txBox="1"/>
          <p:nvPr>
            <p:ph hasCustomPrompt="1" type="title"/>
          </p:nvPr>
        </p:nvSpPr>
        <p:spPr>
          <a:xfrm>
            <a:off x="707575" y="539500"/>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39" name="Google Shape;239;p24"/>
          <p:cNvSpPr txBox="1"/>
          <p:nvPr>
            <p:ph hasCustomPrompt="1" idx="2" type="title"/>
          </p:nvPr>
        </p:nvSpPr>
        <p:spPr>
          <a:xfrm>
            <a:off x="707575" y="1901349"/>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41" name="Google Shape;241;p24"/>
          <p:cNvSpPr txBox="1"/>
          <p:nvPr>
            <p:ph hasCustomPrompt="1" idx="4" type="title"/>
          </p:nvPr>
        </p:nvSpPr>
        <p:spPr>
          <a:xfrm>
            <a:off x="707575" y="3263198"/>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243"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 name="Google Shape;247;p25"/>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48" name="Google Shape;248;p25"/>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49" name="Google Shape;249;p2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250"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4" name="Google Shape;254;p26"/>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55" name="Google Shape;255;p26"/>
            <p:cNvCxnSpPr/>
            <p:nvPr/>
          </p:nvCxnSpPr>
          <p:spPr>
            <a:xfrm rot="10800000">
              <a:off x="232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256" name="Google Shape;256;p2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57"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27"/>
            <p:cNvCxnSpPr/>
            <p:nvPr/>
          </p:nvCxnSpPr>
          <p:spPr>
            <a:xfrm rot="10800000">
              <a:off x="-669332" y="-79050"/>
              <a:ext cx="0" cy="624900"/>
            </a:xfrm>
            <a:prstGeom prst="straightConnector1">
              <a:avLst/>
            </a:prstGeom>
            <a:noFill/>
            <a:ln cap="flat" cmpd="sng" w="19050">
              <a:solidFill>
                <a:schemeClr val="dk1"/>
              </a:solidFill>
              <a:prstDash val="solid"/>
              <a:round/>
              <a:headEnd len="med" w="med" type="none"/>
              <a:tailEnd len="med" w="med" type="none"/>
            </a:ln>
          </p:spPr>
        </p:cxnSp>
        <p:cxnSp>
          <p:nvCxnSpPr>
            <p:cNvPr id="262" name="Google Shape;262;p27"/>
            <p:cNvCxnSpPr/>
            <p:nvPr/>
          </p:nvCxnSpPr>
          <p:spPr>
            <a:xfrm>
              <a:off x="8425275" y="4608575"/>
              <a:ext cx="1079100" cy="0"/>
            </a:xfrm>
            <a:prstGeom prst="straightConnector1">
              <a:avLst/>
            </a:prstGeom>
            <a:noFill/>
            <a:ln cap="flat" cmpd="sng" w="19050">
              <a:solidFill>
                <a:schemeClr val="dk1"/>
              </a:solidFill>
              <a:prstDash val="solid"/>
              <a:round/>
              <a:headEnd len="med" w="med" type="none"/>
              <a:tailEnd len="med" w="med" type="none"/>
            </a:ln>
          </p:spPr>
        </p:cxnSp>
      </p:grpSp>
      <p:sp>
        <p:nvSpPr>
          <p:cNvPr id="263" name="Google Shape;263;p27"/>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4" name="Google Shape;264;p27"/>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nvSpPr>
        <p:spPr>
          <a:xfrm>
            <a:off x="1094225" y="3383825"/>
            <a:ext cx="5797200" cy="55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b="1" lang="en" sz="1200" u="sng">
                <a:solidFill>
                  <a:schemeClr val="dk1"/>
                </a:solidFill>
                <a:latin typeface="Hanken Grotesk"/>
                <a:ea typeface="Hanken Grotesk"/>
                <a:cs typeface="Hanken Grotesk"/>
                <a:sym typeface="Hanken Grotesk"/>
                <a:hlinkClick r:id="rId2">
                  <a:extLst>
                    <a:ext uri="{A12FA001-AC4F-418D-AE19-62706E023703}">
                      <ahyp:hlinkClr val="tx"/>
                    </a:ext>
                  </a:extLst>
                </a:hlinkClick>
              </a:rPr>
              <a:t>Slidesgo</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by</a:t>
            </a:r>
            <a:r>
              <a:rPr b="1" lang="en" sz="1200">
                <a:solidFill>
                  <a:schemeClr val="dk1"/>
                </a:solidFill>
                <a:latin typeface="Hanken Grotesk"/>
                <a:ea typeface="Hanken Grotesk"/>
                <a:cs typeface="Hanken Grotesk"/>
                <a:sym typeface="Hanken Grotesk"/>
              </a:rPr>
              <a:t> </a:t>
            </a:r>
            <a:r>
              <a:rPr b="1" lang="en" sz="12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Flaticon</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infographics &amp; images by </a:t>
            </a:r>
            <a:r>
              <a:rPr b="1" lang="en" sz="1200" u="sng">
                <a:solidFill>
                  <a:schemeClr val="dk1"/>
                </a:solidFill>
                <a:latin typeface="Hanken Grotesk"/>
                <a:ea typeface="Hanken Grotesk"/>
                <a:cs typeface="Hanken Grotesk"/>
                <a:sym typeface="Hanken Grotesk"/>
                <a:hlinkClick r:id="rId4">
                  <a:extLst>
                    <a:ext uri="{A12FA001-AC4F-418D-AE19-62706E023703}">
                      <ahyp:hlinkClr val="tx"/>
                    </a:ext>
                  </a:extLst>
                </a:hlinkClick>
              </a:rPr>
              <a:t>Freepik</a:t>
            </a:r>
            <a:r>
              <a:rPr b="1" lang="en" sz="1200" u="sng">
                <a:solidFill>
                  <a:schemeClr val="dk1"/>
                </a:solidFill>
                <a:latin typeface="Hanken Grotesk"/>
                <a:ea typeface="Hanken Grotesk"/>
                <a:cs typeface="Hanken Grotesk"/>
                <a:sym typeface="Hanken Grotesk"/>
              </a:rPr>
              <a:t> </a:t>
            </a:r>
            <a:endParaRPr b="1" sz="1200"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266"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272" name="Google Shape;272;p28"/>
              <p:cNvCxnSpPr/>
              <p:nvPr/>
            </p:nvCxnSpPr>
            <p:spPr>
              <a:xfrm rot="10800000">
                <a:off x="8911200" y="4917300"/>
                <a:ext cx="0" cy="284100"/>
              </a:xfrm>
              <a:prstGeom prst="straightConnector1">
                <a:avLst/>
              </a:prstGeom>
              <a:noFill/>
              <a:ln cap="flat" cmpd="sng" w="19050">
                <a:solidFill>
                  <a:schemeClr val="dk1"/>
                </a:solidFill>
                <a:prstDash val="solid"/>
                <a:round/>
                <a:headEnd len="med" w="med" type="none"/>
                <a:tailEnd len="med" w="med" type="none"/>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273"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 name="Google Shape;277;p29"/>
            <p:cNvCxnSpPr/>
            <p:nvPr/>
          </p:nvCxnSpPr>
          <p:spPr>
            <a:xfrm>
              <a:off x="8911200" y="232800"/>
              <a:ext cx="366000" cy="0"/>
            </a:xfrm>
            <a:prstGeom prst="straightConnector1">
              <a:avLst/>
            </a:prstGeom>
            <a:noFill/>
            <a:ln cap="flat" cmpd="sng" w="19050">
              <a:solidFill>
                <a:schemeClr val="dk1"/>
              </a:solidFill>
              <a:prstDash val="solid"/>
              <a:round/>
              <a:headEnd len="med" w="med" type="none"/>
              <a:tailEnd len="med" w="med" type="none"/>
            </a:ln>
          </p:spPr>
        </p:cxnSp>
        <p:cxnSp>
          <p:nvCxnSpPr>
            <p:cNvPr id="278" name="Google Shape;278;p29"/>
            <p:cNvCxnSpPr/>
            <p:nvPr/>
          </p:nvCxnSpPr>
          <p:spPr>
            <a:xfrm>
              <a:off x="232200" y="4917300"/>
              <a:ext cx="1200" cy="29100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30" name="Google Shape;30;p4"/>
            <p:cNvCxnSpPr/>
            <p:nvPr/>
          </p:nvCxnSpPr>
          <p:spPr>
            <a:xfrm>
              <a:off x="8911200" y="4917300"/>
              <a:ext cx="0" cy="342900"/>
            </a:xfrm>
            <a:prstGeom prst="straightConnector1">
              <a:avLst/>
            </a:prstGeom>
            <a:noFill/>
            <a:ln cap="flat" cmpd="sng" w="19050">
              <a:solidFill>
                <a:schemeClr val="dk1"/>
              </a:solidFill>
              <a:prstDash val="solid"/>
              <a:round/>
              <a:headEnd len="med" w="med" type="none"/>
              <a:tailEnd len="med" w="med" type="none"/>
            </a:ln>
          </p:spPr>
        </p:cxnSp>
      </p:grpSp>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SzPts val="800"/>
              <a:buChar char="●"/>
              <a:defRPr>
                <a:latin typeface="Hanken Grotesk"/>
                <a:ea typeface="Hanken Grotesk"/>
                <a:cs typeface="Hanken Grotesk"/>
                <a:sym typeface="Hanken Grotesk"/>
              </a:defRPr>
            </a:lvl1pPr>
            <a:lvl2pPr indent="-304800" lvl="1" marL="914400" rtl="0">
              <a:spcBef>
                <a:spcPts val="0"/>
              </a:spcBef>
              <a:spcAft>
                <a:spcPts val="0"/>
              </a:spcAft>
              <a:buSzPts val="1200"/>
              <a:buChar char="○"/>
              <a:defRPr>
                <a:latin typeface="Hanken Grotesk"/>
                <a:ea typeface="Hanken Grotesk"/>
                <a:cs typeface="Hanken Grotesk"/>
                <a:sym typeface="Hanken Grotesk"/>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 name="Google Shape;37;p5"/>
            <p:cNvCxnSpPr/>
            <p:nvPr/>
          </p:nvCxnSpPr>
          <p:spPr>
            <a:xfrm rot="10800000">
              <a:off x="-771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38" name="Google Shape;38;p5"/>
            <p:cNvCxnSpPr/>
            <p:nvPr/>
          </p:nvCxnSpPr>
          <p:spPr>
            <a:xfrm rot="10800000">
              <a:off x="8911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2800"/>
              <a:buChar char="○"/>
              <a:defRPr sz="2800"/>
            </a:lvl2pPr>
            <a:lvl3pPr lvl="2" rtl="0" algn="ctr">
              <a:lnSpc>
                <a:spcPct val="115000"/>
              </a:lnSpc>
              <a:spcBef>
                <a:spcPts val="0"/>
              </a:spcBef>
              <a:spcAft>
                <a:spcPts val="0"/>
              </a:spcAft>
              <a:buSzPts val="2800"/>
              <a:buChar char="■"/>
              <a:defRPr sz="2800"/>
            </a:lvl3pPr>
            <a:lvl4pPr lvl="3" rtl="0" algn="ctr">
              <a:lnSpc>
                <a:spcPct val="115000"/>
              </a:lnSpc>
              <a:spcBef>
                <a:spcPts val="0"/>
              </a:spcBef>
              <a:spcAft>
                <a:spcPts val="0"/>
              </a:spcAft>
              <a:buSzPts val="2800"/>
              <a:buChar char="●"/>
              <a:defRPr sz="2800"/>
            </a:lvl4pPr>
            <a:lvl5pPr lvl="4" rtl="0" algn="ctr">
              <a:lnSpc>
                <a:spcPct val="115000"/>
              </a:lnSpc>
              <a:spcBef>
                <a:spcPts val="0"/>
              </a:spcBef>
              <a:spcAft>
                <a:spcPts val="0"/>
              </a:spcAft>
              <a:buSzPts val="2800"/>
              <a:buChar char="○"/>
              <a:defRPr sz="2800"/>
            </a:lvl5pPr>
            <a:lvl6pPr lvl="5" rtl="0" algn="ctr">
              <a:lnSpc>
                <a:spcPct val="115000"/>
              </a:lnSpc>
              <a:spcBef>
                <a:spcPts val="0"/>
              </a:spcBef>
              <a:spcAft>
                <a:spcPts val="0"/>
              </a:spcAft>
              <a:buSzPts val="2800"/>
              <a:buChar char="■"/>
              <a:defRPr sz="2800"/>
            </a:lvl6pPr>
            <a:lvl7pPr lvl="6" rtl="0" algn="ctr">
              <a:lnSpc>
                <a:spcPct val="115000"/>
              </a:lnSpc>
              <a:spcBef>
                <a:spcPts val="0"/>
              </a:spcBef>
              <a:spcAft>
                <a:spcPts val="0"/>
              </a:spcAft>
              <a:buSzPts val="2800"/>
              <a:buChar char="●"/>
              <a:defRPr sz="2800"/>
            </a:lvl7pPr>
            <a:lvl8pPr lvl="7" rtl="0" algn="ctr">
              <a:lnSpc>
                <a:spcPct val="115000"/>
              </a:lnSpc>
              <a:spcBef>
                <a:spcPts val="0"/>
              </a:spcBef>
              <a:spcAft>
                <a:spcPts val="0"/>
              </a:spcAft>
              <a:buSzPts val="2800"/>
              <a:buChar char="○"/>
              <a:defRPr sz="2800"/>
            </a:lvl8pPr>
            <a:lvl9pPr lvl="8" rtl="0" algn="ctr">
              <a:lnSpc>
                <a:spcPct val="115000"/>
              </a:lnSpc>
              <a:spcBef>
                <a:spcPts val="0"/>
              </a:spcBef>
              <a:spcAft>
                <a:spcPts val="0"/>
              </a:spcAft>
              <a:buSzPts val="2800"/>
              <a:buChar char="■"/>
              <a:defRPr sz="2800"/>
            </a:lvl9pPr>
          </a:lstStyle>
          <a:p/>
        </p:txBody>
      </p:sp>
      <p:sp>
        <p:nvSpPr>
          <p:cNvPr id="41" name="Google Shape;41;p5"/>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Char char="○"/>
              <a:defRPr sz="2800"/>
            </a:lvl2pPr>
            <a:lvl3pPr lvl="2" rtl="0" algn="ctr">
              <a:lnSpc>
                <a:spcPct val="115000"/>
              </a:lnSpc>
              <a:spcBef>
                <a:spcPts val="0"/>
              </a:spcBef>
              <a:spcAft>
                <a:spcPts val="0"/>
              </a:spcAft>
              <a:buSzPts val="1400"/>
              <a:buChar char="■"/>
              <a:defRPr sz="2800"/>
            </a:lvl3pPr>
            <a:lvl4pPr lvl="3" rtl="0" algn="ctr">
              <a:lnSpc>
                <a:spcPct val="115000"/>
              </a:lnSpc>
              <a:spcBef>
                <a:spcPts val="0"/>
              </a:spcBef>
              <a:spcAft>
                <a:spcPts val="0"/>
              </a:spcAft>
              <a:buSzPts val="1400"/>
              <a:buChar char="●"/>
              <a:defRPr sz="2800"/>
            </a:lvl4pPr>
            <a:lvl5pPr lvl="4" rtl="0" algn="ctr">
              <a:lnSpc>
                <a:spcPct val="115000"/>
              </a:lnSpc>
              <a:spcBef>
                <a:spcPts val="0"/>
              </a:spcBef>
              <a:spcAft>
                <a:spcPts val="0"/>
              </a:spcAft>
              <a:buSzPts val="1400"/>
              <a:buChar char="○"/>
              <a:defRPr sz="2800"/>
            </a:lvl5pPr>
            <a:lvl6pPr lvl="5" rtl="0" algn="ctr">
              <a:lnSpc>
                <a:spcPct val="115000"/>
              </a:lnSpc>
              <a:spcBef>
                <a:spcPts val="0"/>
              </a:spcBef>
              <a:spcAft>
                <a:spcPts val="0"/>
              </a:spcAft>
              <a:buSzPts val="1400"/>
              <a:buChar char="■"/>
              <a:defRPr sz="2800"/>
            </a:lvl6pPr>
            <a:lvl7pPr lvl="6" rtl="0" algn="ctr">
              <a:lnSpc>
                <a:spcPct val="115000"/>
              </a:lnSpc>
              <a:spcBef>
                <a:spcPts val="0"/>
              </a:spcBef>
              <a:spcAft>
                <a:spcPts val="0"/>
              </a:spcAft>
              <a:buSzPts val="1400"/>
              <a:buChar char="●"/>
              <a:defRPr sz="2800"/>
            </a:lvl7pPr>
            <a:lvl8pPr lvl="7" rtl="0" algn="ctr">
              <a:lnSpc>
                <a:spcPct val="115000"/>
              </a:lnSpc>
              <a:spcBef>
                <a:spcPts val="0"/>
              </a:spcBef>
              <a:spcAft>
                <a:spcPts val="0"/>
              </a:spcAft>
              <a:buSzPts val="1400"/>
              <a:buChar char="○"/>
              <a:defRPr sz="2800"/>
            </a:lvl8pPr>
            <a:lvl9pPr lvl="8" rtl="0" algn="ctr">
              <a:lnSpc>
                <a:spcPct val="115000"/>
              </a:lnSpc>
              <a:spcBef>
                <a:spcPts val="0"/>
              </a:spcBef>
              <a:spcAft>
                <a:spcPts val="0"/>
              </a:spcAft>
              <a:buSzPts val="1400"/>
              <a:buChar char="■"/>
              <a:defRPr sz="2800"/>
            </a:lvl9pPr>
          </a:lstStyle>
          <a:p/>
        </p:txBody>
      </p:sp>
      <p:sp>
        <p:nvSpPr>
          <p:cNvPr id="42" name="Google Shape;42;p5"/>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
        <p:nvSpPr>
          <p:cNvPr id="43" name="Google Shape;43;p5"/>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 name="Google Shape;49;p6"/>
              <p:cNvCxnSpPr/>
              <p:nvPr/>
            </p:nvCxnSpPr>
            <p:spPr>
              <a:xfrm rot="10800000">
                <a:off x="8911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50" name="Google Shape;50;p6"/>
              <p:cNvCxnSpPr/>
              <p:nvPr/>
            </p:nvCxnSpPr>
            <p:spPr>
              <a:xfrm rot="10800000">
                <a:off x="232200" y="4917300"/>
                <a:ext cx="0" cy="284100"/>
              </a:xfrm>
              <a:prstGeom prst="straightConnector1">
                <a:avLst/>
              </a:prstGeom>
              <a:noFill/>
              <a:ln cap="flat" cmpd="sng" w="19050">
                <a:solidFill>
                  <a:schemeClr val="dk1"/>
                </a:solidFill>
                <a:prstDash val="solid"/>
                <a:round/>
                <a:headEnd len="med" w="med" type="none"/>
                <a:tailEnd len="med" w="med" type="none"/>
              </a:ln>
            </p:spPr>
          </p:cxnSp>
        </p:grpSp>
        <p:sp>
          <p:nvSpPr>
            <p:cNvPr id="51" name="Google Shape;51;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7"/>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58" name="Google Shape;58;p7"/>
            <p:cNvCxnSpPr/>
            <p:nvPr/>
          </p:nvCxnSpPr>
          <p:spPr>
            <a:xfrm rot="10800000">
              <a:off x="8911200" y="-16000"/>
              <a:ext cx="0" cy="258900"/>
            </a:xfrm>
            <a:prstGeom prst="straightConnector1">
              <a:avLst/>
            </a:prstGeom>
            <a:noFill/>
            <a:ln cap="flat" cmpd="sng" w="19050">
              <a:solidFill>
                <a:schemeClr val="dk1"/>
              </a:solidFill>
              <a:prstDash val="solid"/>
              <a:round/>
              <a:headEnd len="med" w="med" type="none"/>
              <a:tailEnd len="med" w="med" type="none"/>
            </a:ln>
          </p:spPr>
        </p:cxnSp>
      </p:grpSp>
      <p:sp>
        <p:nvSpPr>
          <p:cNvPr id="59" name="Google Shape;59;p7"/>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0" name="Google Shape;60;p7"/>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cap="flat" cmpd="sng" w="19050">
              <a:solidFill>
                <a:schemeClr val="dk1"/>
              </a:solidFill>
              <a:prstDash val="solid"/>
              <a:round/>
              <a:headEnd len="med" w="med" type="none"/>
              <a:tailEnd len="med" w="med" type="none"/>
            </a:ln>
          </p:spPr>
        </p:cxnSp>
        <p:cxnSp>
          <p:nvCxnSpPr>
            <p:cNvPr id="66" name="Google Shape;66;p8"/>
            <p:cNvCxnSpPr/>
            <p:nvPr/>
          </p:nvCxnSpPr>
          <p:spPr>
            <a:xfrm rot="10800000">
              <a:off x="-25" y="4608575"/>
              <a:ext cx="740700" cy="0"/>
            </a:xfrm>
            <a:prstGeom prst="straightConnector1">
              <a:avLst/>
            </a:prstGeom>
            <a:noFill/>
            <a:ln cap="flat" cmpd="sng" w="19050">
              <a:solidFill>
                <a:schemeClr val="dk1"/>
              </a:solidFill>
              <a:prstDash val="solid"/>
              <a:round/>
              <a:headEnd len="med" w="med" type="none"/>
              <a:tailEnd len="med" w="med" type="none"/>
            </a:ln>
          </p:spPr>
        </p:cxnSp>
      </p:grpSp>
      <p:sp>
        <p:nvSpPr>
          <p:cNvPr id="67" name="Google Shape;67;p8"/>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3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 name="Google Shape;72;p9"/>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73" name="Google Shape;73;p9"/>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74" name="Google Shape;74;p9"/>
          <p:cNvSpPr txBox="1"/>
          <p:nvPr>
            <p:ph type="title"/>
          </p:nvPr>
        </p:nvSpPr>
        <p:spPr>
          <a:xfrm>
            <a:off x="3496850" y="1021763"/>
            <a:ext cx="4294800" cy="2095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9"/>
          <p:cNvSpPr txBox="1"/>
          <p:nvPr>
            <p:ph idx="1" type="subTitle"/>
          </p:nvPr>
        </p:nvSpPr>
        <p:spPr>
          <a:xfrm>
            <a:off x="3496850" y="3117038"/>
            <a:ext cx="42948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6" name="Shape 76"/>
        <p:cNvGrpSpPr/>
        <p:nvPr/>
      </p:nvGrpSpPr>
      <p:grpSpPr>
        <a:xfrm>
          <a:off x="0" y="0"/>
          <a:ext cx="0" cy="0"/>
          <a:chOff x="0" y="0"/>
          <a:chExt cx="0" cy="0"/>
        </a:xfrm>
      </p:grpSpPr>
      <p:sp>
        <p:nvSpPr>
          <p:cNvPr id="77" name="Google Shape;77;p10"/>
          <p:cNvSpPr/>
          <p:nvPr>
            <p:ph idx="2" type="pic"/>
          </p:nvPr>
        </p:nvSpPr>
        <p:spPr>
          <a:xfrm>
            <a:off x="0" y="0"/>
            <a:ext cx="9144000" cy="5143500"/>
          </a:xfrm>
          <a:prstGeom prst="rect">
            <a:avLst/>
          </a:prstGeom>
          <a:noFill/>
          <a:ln>
            <a:noFill/>
          </a:ln>
        </p:spPr>
      </p:sp>
      <p:sp>
        <p:nvSpPr>
          <p:cNvPr id="78" name="Google Shape;78;p10"/>
          <p:cNvSpPr txBox="1"/>
          <p:nvPr>
            <p:ph type="title"/>
          </p:nvPr>
        </p:nvSpPr>
        <p:spPr>
          <a:xfrm>
            <a:off x="720000" y="4045175"/>
            <a:ext cx="7710900" cy="563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28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indent="-317500" lvl="1" marL="914400" rtl="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indent="-317500" lvl="2" marL="1371600" rtl="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indent="-317500" lvl="3" marL="1828800" rtl="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indent="-317500" lvl="4" marL="2286000" rtl="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indent="-317500" lvl="5" marL="2743200" rtl="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indent="-317500" lvl="6" marL="3200400" rtl="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indent="-317500" lvl="7" marL="3657600" rtl="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indent="-317500" lvl="8" marL="4114800" rtl="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8.png"/><Relationship Id="rId7"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hyperlink" Target="https://www.billboard.com/pro/taylor-swift-reputation-stadium-tour-345-million/" TargetMode="External"/><Relationship Id="rId4" Type="http://schemas.openxmlformats.org/officeDocument/2006/relationships/hyperlink" Target="https://web.archive.org/web/20160307134330/http://www.pollstarpro.com/charts/2011YearEndTop25WorldwideTours.pdf" TargetMode="External"/><Relationship Id="rId5" Type="http://schemas.openxmlformats.org/officeDocument/2006/relationships/hyperlink" Target="https://variety.com/2022/music/news/taylor-swift-adds-17-shows-eras-tour-five-nights-sofi-stadium-1235430260/" TargetMode="External"/><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hyperlink" Target="https://www.statista.com/statistics/199494/nfl-average-ticket-price-for-kansas-city-chiefs-games-since-2006/"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hyperlink" Target="https://www.sportsmediawatch.com/super-bowl-ratings-historical-viewership-chart-cbs-nbc-fox-abc/"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image" Target="../media/image9.jpg"/><Relationship Id="rId4" Type="http://schemas.openxmlformats.org/officeDocument/2006/relationships/image" Target="../media/image12.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2" name="Shape 282"/>
        <p:cNvGrpSpPr/>
        <p:nvPr/>
      </p:nvGrpSpPr>
      <p:grpSpPr>
        <a:xfrm>
          <a:off x="0" y="0"/>
          <a:ext cx="0" cy="0"/>
          <a:chOff x="0" y="0"/>
          <a:chExt cx="0" cy="0"/>
        </a:xfrm>
      </p:grpSpPr>
      <p:pic>
        <p:nvPicPr>
          <p:cNvPr id="283" name="Google Shape;283;p30"/>
          <p:cNvPicPr preferRelativeResize="0"/>
          <p:nvPr/>
        </p:nvPicPr>
        <p:blipFill>
          <a:blip r:embed="rId3">
            <a:alphaModFix amt="80000"/>
          </a:blip>
          <a:stretch>
            <a:fillRect/>
          </a:stretch>
        </p:blipFill>
        <p:spPr>
          <a:xfrm>
            <a:off x="-399250" y="-160200"/>
            <a:ext cx="10171824" cy="6781226"/>
          </a:xfrm>
          <a:prstGeom prst="rect">
            <a:avLst/>
          </a:prstGeom>
          <a:noFill/>
          <a:ln>
            <a:noFill/>
          </a:ln>
        </p:spPr>
      </p:pic>
      <p:sp>
        <p:nvSpPr>
          <p:cNvPr id="284" name="Google Shape;284;p30"/>
          <p:cNvSpPr txBox="1"/>
          <p:nvPr>
            <p:ph idx="4294967295" type="ctrTitle"/>
          </p:nvPr>
        </p:nvSpPr>
        <p:spPr>
          <a:xfrm>
            <a:off x="426358" y="1590325"/>
            <a:ext cx="8520600" cy="2052600"/>
          </a:xfrm>
          <a:prstGeom prst="rect">
            <a:avLst/>
          </a:prstGeom>
          <a:noFill/>
          <a:ln>
            <a:noFill/>
          </a:ln>
          <a:effectLst>
            <a:outerShdw blurRad="85725" rotWithShape="0" algn="bl" dir="5100000" dist="76200">
              <a:srgbClr val="F1AA6F">
                <a:alpha val="55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5100">
                <a:solidFill>
                  <a:srgbClr val="FFD966"/>
                </a:solidFill>
                <a:latin typeface="Oswald"/>
                <a:ea typeface="Oswald"/>
                <a:cs typeface="Oswald"/>
                <a:sym typeface="Oswald"/>
              </a:rPr>
              <a:t>Impact of Taylor Swift on the Chiefs and Super Bowl LVIII</a:t>
            </a:r>
            <a:endParaRPr sz="5100">
              <a:solidFill>
                <a:srgbClr val="FFD966"/>
              </a:solidFill>
              <a:latin typeface="Oswald"/>
              <a:ea typeface="Oswald"/>
              <a:cs typeface="Oswald"/>
              <a:sym typeface="Oswald"/>
            </a:endParaRPr>
          </a:p>
        </p:txBody>
      </p:sp>
      <p:sp>
        <p:nvSpPr>
          <p:cNvPr id="285" name="Google Shape;285;p30"/>
          <p:cNvSpPr txBox="1"/>
          <p:nvPr>
            <p:ph idx="4294967295" type="subTitle"/>
          </p:nvPr>
        </p:nvSpPr>
        <p:spPr>
          <a:xfrm>
            <a:off x="1623300" y="3291313"/>
            <a:ext cx="58974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Oswald"/>
                <a:ea typeface="Oswald"/>
                <a:cs typeface="Oswald"/>
                <a:sym typeface="Oswald"/>
              </a:rPr>
              <a:t>By: Christopher Abbes, Davis Bove, and Megan Gibson</a:t>
            </a:r>
            <a:endParaRPr sz="2000">
              <a:solidFill>
                <a:srgbClr val="FFFFFF"/>
              </a:solidFill>
              <a:latin typeface="Oswald"/>
              <a:ea typeface="Oswald"/>
              <a:cs typeface="Oswald"/>
              <a:sym typeface="Oswa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AA6F">
            <a:alpha val="32550"/>
          </a:srgbClr>
        </a:solidFill>
      </p:bgPr>
    </p:bg>
    <p:spTree>
      <p:nvGrpSpPr>
        <p:cNvPr id="289" name="Shape 289"/>
        <p:cNvGrpSpPr/>
        <p:nvPr/>
      </p:nvGrpSpPr>
      <p:grpSpPr>
        <a:xfrm>
          <a:off x="0" y="0"/>
          <a:ext cx="0" cy="0"/>
          <a:chOff x="0" y="0"/>
          <a:chExt cx="0" cy="0"/>
        </a:xfrm>
      </p:grpSpPr>
      <p:pic>
        <p:nvPicPr>
          <p:cNvPr id="290" name="Google Shape;290;p31"/>
          <p:cNvPicPr preferRelativeResize="0"/>
          <p:nvPr/>
        </p:nvPicPr>
        <p:blipFill rotWithShape="1">
          <a:blip r:embed="rId3">
            <a:alphaModFix/>
          </a:blip>
          <a:srcRect b="8692" l="0" r="0" t="0"/>
          <a:stretch/>
        </p:blipFill>
        <p:spPr>
          <a:xfrm>
            <a:off x="6088850" y="1913924"/>
            <a:ext cx="634800" cy="633000"/>
          </a:xfrm>
          <a:prstGeom prst="ellipse">
            <a:avLst/>
          </a:prstGeom>
          <a:noFill/>
          <a:ln>
            <a:noFill/>
          </a:ln>
        </p:spPr>
      </p:pic>
      <p:pic>
        <p:nvPicPr>
          <p:cNvPr id="291" name="Google Shape;291;p31"/>
          <p:cNvPicPr preferRelativeResize="0"/>
          <p:nvPr/>
        </p:nvPicPr>
        <p:blipFill>
          <a:blip r:embed="rId4">
            <a:alphaModFix/>
          </a:blip>
          <a:stretch>
            <a:fillRect/>
          </a:stretch>
        </p:blipFill>
        <p:spPr>
          <a:xfrm>
            <a:off x="2407425" y="1912000"/>
            <a:ext cx="634800" cy="669000"/>
          </a:xfrm>
          <a:prstGeom prst="ellipse">
            <a:avLst/>
          </a:prstGeom>
          <a:noFill/>
          <a:ln>
            <a:noFill/>
          </a:ln>
        </p:spPr>
      </p:pic>
      <p:sp>
        <p:nvSpPr>
          <p:cNvPr id="292" name="Google Shape;292;p31"/>
          <p:cNvSpPr/>
          <p:nvPr/>
        </p:nvSpPr>
        <p:spPr>
          <a:xfrm>
            <a:off x="1522248" y="2225145"/>
            <a:ext cx="634800" cy="42900"/>
          </a:xfrm>
          <a:prstGeom prst="roundRect">
            <a:avLst>
              <a:gd fmla="val 50000" name="adj"/>
            </a:avLst>
          </a:prstGeom>
          <a:gradFill>
            <a:gsLst>
              <a:gs pos="0">
                <a:srgbClr val="FFC002"/>
              </a:gs>
              <a:gs pos="100000">
                <a:srgbClr val="795B0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31"/>
          <p:cNvGrpSpPr/>
          <p:nvPr/>
        </p:nvGrpSpPr>
        <p:grpSpPr>
          <a:xfrm>
            <a:off x="76166" y="1890146"/>
            <a:ext cx="1685309" cy="1325117"/>
            <a:chOff x="369675" y="1960450"/>
            <a:chExt cx="1578300" cy="1150175"/>
          </a:xfrm>
        </p:grpSpPr>
        <p:sp>
          <p:nvSpPr>
            <p:cNvPr id="294" name="Google Shape;294;p31"/>
            <p:cNvSpPr/>
            <p:nvPr/>
          </p:nvSpPr>
          <p:spPr>
            <a:xfrm>
              <a:off x="861672" y="1960450"/>
              <a:ext cx="594300" cy="594300"/>
            </a:xfrm>
            <a:prstGeom prst="ellipse">
              <a:avLst/>
            </a:prstGeom>
            <a:noFill/>
            <a:ln cap="flat" cmpd="sng" w="38100">
              <a:solidFill>
                <a:srgbClr val="A7291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txBox="1"/>
            <p:nvPr/>
          </p:nvSpPr>
          <p:spPr>
            <a:xfrm>
              <a:off x="369675" y="2664225"/>
              <a:ext cx="15783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rgbClr val="A7291E"/>
                  </a:solidFill>
                  <a:latin typeface="Oswald"/>
                  <a:ea typeface="Oswald"/>
                  <a:cs typeface="Oswald"/>
                  <a:sym typeface="Oswald"/>
                </a:rPr>
                <a:t>Background</a:t>
              </a:r>
              <a:endParaRPr b="1" sz="1300">
                <a:solidFill>
                  <a:srgbClr val="A7291E"/>
                </a:solidFill>
                <a:latin typeface="Oswald"/>
                <a:ea typeface="Oswald"/>
                <a:cs typeface="Oswald"/>
                <a:sym typeface="Oswald"/>
              </a:endParaRPr>
            </a:p>
          </p:txBody>
        </p:sp>
      </p:grpSp>
      <p:grpSp>
        <p:nvGrpSpPr>
          <p:cNvPr id="296" name="Google Shape;296;p31"/>
          <p:cNvGrpSpPr/>
          <p:nvPr/>
        </p:nvGrpSpPr>
        <p:grpSpPr>
          <a:xfrm>
            <a:off x="1895558" y="1890136"/>
            <a:ext cx="1685232" cy="1325117"/>
            <a:chOff x="2114712" y="1960450"/>
            <a:chExt cx="1537200" cy="1150175"/>
          </a:xfrm>
        </p:grpSpPr>
        <p:sp>
          <p:nvSpPr>
            <p:cNvPr id="297" name="Google Shape;297;p31"/>
            <p:cNvSpPr/>
            <p:nvPr/>
          </p:nvSpPr>
          <p:spPr>
            <a:xfrm>
              <a:off x="2586168" y="1960450"/>
              <a:ext cx="594300" cy="594300"/>
            </a:xfrm>
            <a:prstGeom prst="ellipse">
              <a:avLst/>
            </a:prstGeom>
            <a:noFill/>
            <a:ln cap="flat" cmpd="sng" w="38100">
              <a:solidFill>
                <a:srgbClr val="A7291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txBox="1"/>
            <p:nvPr/>
          </p:nvSpPr>
          <p:spPr>
            <a:xfrm>
              <a:off x="2114712" y="2664225"/>
              <a:ext cx="15372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rgbClr val="A7291E"/>
                  </a:solidFill>
                  <a:latin typeface="Oswald"/>
                  <a:ea typeface="Oswald"/>
                  <a:cs typeface="Oswald"/>
                  <a:sym typeface="Oswald"/>
                </a:rPr>
                <a:t>Taylor Swift Earnings</a:t>
              </a:r>
              <a:endParaRPr b="1" sz="1300">
                <a:solidFill>
                  <a:srgbClr val="A7291E"/>
                </a:solidFill>
                <a:latin typeface="Oswald"/>
                <a:ea typeface="Oswald"/>
                <a:cs typeface="Oswald"/>
                <a:sym typeface="Oswald"/>
              </a:endParaRPr>
            </a:p>
          </p:txBody>
        </p:sp>
      </p:grpSp>
      <p:grpSp>
        <p:nvGrpSpPr>
          <p:cNvPr id="299" name="Google Shape;299;p31"/>
          <p:cNvGrpSpPr/>
          <p:nvPr/>
        </p:nvGrpSpPr>
        <p:grpSpPr>
          <a:xfrm>
            <a:off x="3761797" y="1890147"/>
            <a:ext cx="1641422" cy="1325116"/>
            <a:chOff x="3818650" y="1960451"/>
            <a:chExt cx="1537200" cy="1150174"/>
          </a:xfrm>
        </p:grpSpPr>
        <p:sp>
          <p:nvSpPr>
            <p:cNvPr id="300" name="Google Shape;300;p31"/>
            <p:cNvSpPr/>
            <p:nvPr/>
          </p:nvSpPr>
          <p:spPr>
            <a:xfrm>
              <a:off x="4290101" y="1960451"/>
              <a:ext cx="650700" cy="594300"/>
            </a:xfrm>
            <a:prstGeom prst="ellipse">
              <a:avLst/>
            </a:prstGeom>
            <a:noFill/>
            <a:ln cap="flat" cmpd="sng" w="38100">
              <a:solidFill>
                <a:srgbClr val="A7291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1"/>
            <p:cNvSpPr txBox="1"/>
            <p:nvPr/>
          </p:nvSpPr>
          <p:spPr>
            <a:xfrm>
              <a:off x="3818650" y="2664225"/>
              <a:ext cx="15372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rgbClr val="A7291E"/>
                  </a:solidFill>
                  <a:latin typeface="Oswald"/>
                  <a:ea typeface="Oswald"/>
                  <a:cs typeface="Oswald"/>
                  <a:sym typeface="Oswald"/>
                </a:rPr>
                <a:t>Chiefs Ticket Prices</a:t>
              </a:r>
              <a:endParaRPr b="1" sz="1300">
                <a:solidFill>
                  <a:srgbClr val="A7291E"/>
                </a:solidFill>
                <a:latin typeface="Oswald"/>
                <a:ea typeface="Oswald"/>
                <a:cs typeface="Oswald"/>
                <a:sym typeface="Oswald"/>
              </a:endParaRPr>
            </a:p>
          </p:txBody>
        </p:sp>
      </p:grpSp>
      <p:grpSp>
        <p:nvGrpSpPr>
          <p:cNvPr id="302" name="Google Shape;302;p31"/>
          <p:cNvGrpSpPr/>
          <p:nvPr/>
        </p:nvGrpSpPr>
        <p:grpSpPr>
          <a:xfrm>
            <a:off x="5584105" y="1890146"/>
            <a:ext cx="1641422" cy="1325117"/>
            <a:chOff x="5527887" y="1960450"/>
            <a:chExt cx="1537200" cy="1150175"/>
          </a:xfrm>
        </p:grpSpPr>
        <p:sp>
          <p:nvSpPr>
            <p:cNvPr id="303" name="Google Shape;303;p31"/>
            <p:cNvSpPr/>
            <p:nvPr/>
          </p:nvSpPr>
          <p:spPr>
            <a:xfrm>
              <a:off x="5999340" y="1960450"/>
              <a:ext cx="594300" cy="594300"/>
            </a:xfrm>
            <a:prstGeom prst="ellipse">
              <a:avLst/>
            </a:prstGeom>
            <a:noFill/>
            <a:ln cap="flat" cmpd="sng" w="38100">
              <a:solidFill>
                <a:srgbClr val="A7291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1"/>
            <p:cNvSpPr txBox="1"/>
            <p:nvPr/>
          </p:nvSpPr>
          <p:spPr>
            <a:xfrm>
              <a:off x="5527887" y="2664225"/>
              <a:ext cx="15372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rgbClr val="A7291E"/>
                  </a:solidFill>
                  <a:latin typeface="Oswald"/>
                  <a:ea typeface="Oswald"/>
                  <a:cs typeface="Oswald"/>
                  <a:sym typeface="Oswald"/>
                </a:rPr>
                <a:t>Super Bowl Views</a:t>
              </a:r>
              <a:endParaRPr b="1" sz="1300">
                <a:solidFill>
                  <a:srgbClr val="A7291E"/>
                </a:solidFill>
                <a:latin typeface="Oswald"/>
                <a:ea typeface="Oswald"/>
                <a:cs typeface="Oswald"/>
                <a:sym typeface="Oswald"/>
              </a:endParaRPr>
            </a:p>
          </p:txBody>
        </p:sp>
      </p:grpSp>
      <p:sp>
        <p:nvSpPr>
          <p:cNvPr id="305" name="Google Shape;305;p31"/>
          <p:cNvSpPr txBox="1"/>
          <p:nvPr>
            <p:ph type="title"/>
          </p:nvPr>
        </p:nvSpPr>
        <p:spPr>
          <a:xfrm>
            <a:off x="722376" y="673625"/>
            <a:ext cx="7708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latin typeface="Oswald"/>
                <a:ea typeface="Oswald"/>
                <a:cs typeface="Oswald"/>
                <a:sym typeface="Oswald"/>
              </a:rPr>
              <a:t>Overvie</a:t>
            </a:r>
            <a:r>
              <a:rPr lang="en" sz="3500">
                <a:latin typeface="Oswald"/>
                <a:ea typeface="Oswald"/>
                <a:cs typeface="Oswald"/>
                <a:sym typeface="Oswald"/>
              </a:rPr>
              <a:t>w</a:t>
            </a:r>
            <a:endParaRPr sz="3500">
              <a:latin typeface="Oswald"/>
              <a:ea typeface="Oswald"/>
              <a:cs typeface="Oswald"/>
              <a:sym typeface="Oswald"/>
            </a:endParaRPr>
          </a:p>
        </p:txBody>
      </p:sp>
      <p:grpSp>
        <p:nvGrpSpPr>
          <p:cNvPr id="306" name="Google Shape;306;p31"/>
          <p:cNvGrpSpPr/>
          <p:nvPr/>
        </p:nvGrpSpPr>
        <p:grpSpPr>
          <a:xfrm>
            <a:off x="7409242" y="1890146"/>
            <a:ext cx="1641422" cy="1325117"/>
            <a:chOff x="7237137" y="1960450"/>
            <a:chExt cx="1537200" cy="1150175"/>
          </a:xfrm>
        </p:grpSpPr>
        <p:sp>
          <p:nvSpPr>
            <p:cNvPr id="307" name="Google Shape;307;p31"/>
            <p:cNvSpPr/>
            <p:nvPr/>
          </p:nvSpPr>
          <p:spPr>
            <a:xfrm>
              <a:off x="7708593" y="1960450"/>
              <a:ext cx="594300" cy="594300"/>
            </a:xfrm>
            <a:prstGeom prst="ellipse">
              <a:avLst/>
            </a:prstGeom>
            <a:noFill/>
            <a:ln cap="flat" cmpd="sng" w="38100">
              <a:solidFill>
                <a:srgbClr val="A7291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1"/>
            <p:cNvSpPr txBox="1"/>
            <p:nvPr/>
          </p:nvSpPr>
          <p:spPr>
            <a:xfrm>
              <a:off x="7237137" y="2664225"/>
              <a:ext cx="1537200" cy="4464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rgbClr val="A7291E"/>
                  </a:solidFill>
                  <a:latin typeface="Oswald"/>
                  <a:ea typeface="Oswald"/>
                  <a:cs typeface="Oswald"/>
                  <a:sym typeface="Oswald"/>
                </a:rPr>
                <a:t>Conclusion</a:t>
              </a:r>
              <a:endParaRPr b="1" sz="1300">
                <a:solidFill>
                  <a:srgbClr val="A7291E"/>
                </a:solidFill>
                <a:latin typeface="Oswald"/>
                <a:ea typeface="Oswald"/>
                <a:cs typeface="Oswald"/>
                <a:sym typeface="Oswald"/>
              </a:endParaRPr>
            </a:p>
          </p:txBody>
        </p:sp>
      </p:grpSp>
      <p:sp>
        <p:nvSpPr>
          <p:cNvPr id="309" name="Google Shape;309;p31"/>
          <p:cNvSpPr/>
          <p:nvPr/>
        </p:nvSpPr>
        <p:spPr>
          <a:xfrm>
            <a:off x="3352725" y="2225145"/>
            <a:ext cx="634800" cy="42900"/>
          </a:xfrm>
          <a:prstGeom prst="roundRect">
            <a:avLst>
              <a:gd fmla="val 50000" name="adj"/>
            </a:avLst>
          </a:prstGeom>
          <a:gradFill>
            <a:gsLst>
              <a:gs pos="0">
                <a:srgbClr val="FFC002"/>
              </a:gs>
              <a:gs pos="100000">
                <a:srgbClr val="795B0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5217079" y="2225145"/>
            <a:ext cx="634800" cy="42900"/>
          </a:xfrm>
          <a:prstGeom prst="roundRect">
            <a:avLst>
              <a:gd fmla="val 50000" name="adj"/>
            </a:avLst>
          </a:prstGeom>
          <a:gradFill>
            <a:gsLst>
              <a:gs pos="0">
                <a:srgbClr val="FFC002"/>
              </a:gs>
              <a:gs pos="100000">
                <a:srgbClr val="795B0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a:off x="7000198" y="2225145"/>
            <a:ext cx="634800" cy="42900"/>
          </a:xfrm>
          <a:prstGeom prst="roundRect">
            <a:avLst>
              <a:gd fmla="val 50000" name="adj"/>
            </a:avLst>
          </a:prstGeom>
          <a:gradFill>
            <a:gsLst>
              <a:gs pos="0">
                <a:srgbClr val="FFC002"/>
              </a:gs>
              <a:gs pos="100000">
                <a:srgbClr val="795B0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2" name="Google Shape;312;p31"/>
          <p:cNvPicPr preferRelativeResize="0"/>
          <p:nvPr/>
        </p:nvPicPr>
        <p:blipFill>
          <a:blip r:embed="rId5">
            <a:alphaModFix/>
          </a:blip>
          <a:stretch>
            <a:fillRect/>
          </a:stretch>
        </p:blipFill>
        <p:spPr>
          <a:xfrm>
            <a:off x="4340763" y="1994704"/>
            <a:ext cx="522982" cy="503494"/>
          </a:xfrm>
          <a:prstGeom prst="rect">
            <a:avLst/>
          </a:prstGeom>
          <a:noFill/>
          <a:ln>
            <a:noFill/>
          </a:ln>
        </p:spPr>
      </p:pic>
      <p:pic>
        <p:nvPicPr>
          <p:cNvPr id="313" name="Google Shape;313;p31"/>
          <p:cNvPicPr preferRelativeResize="0"/>
          <p:nvPr/>
        </p:nvPicPr>
        <p:blipFill rotWithShape="1">
          <a:blip r:embed="rId6">
            <a:alphaModFix/>
          </a:blip>
          <a:srcRect b="0" l="19523" r="19523" t="0"/>
          <a:stretch/>
        </p:blipFill>
        <p:spPr>
          <a:xfrm>
            <a:off x="7945816" y="1912002"/>
            <a:ext cx="570900" cy="634800"/>
          </a:xfrm>
          <a:prstGeom prst="ellipse">
            <a:avLst/>
          </a:prstGeom>
          <a:noFill/>
          <a:ln>
            <a:noFill/>
          </a:ln>
        </p:spPr>
      </p:pic>
      <p:pic>
        <p:nvPicPr>
          <p:cNvPr id="314" name="Google Shape;314;p31"/>
          <p:cNvPicPr preferRelativeResize="0"/>
          <p:nvPr/>
        </p:nvPicPr>
        <p:blipFill rotWithShape="1">
          <a:blip r:embed="rId7">
            <a:alphaModFix/>
          </a:blip>
          <a:srcRect b="0" l="24324" r="21490" t="0"/>
          <a:stretch/>
        </p:blipFill>
        <p:spPr>
          <a:xfrm>
            <a:off x="633391" y="1912829"/>
            <a:ext cx="570900" cy="6330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AA6F">
            <a:alpha val="32700"/>
          </a:srgbClr>
        </a:solidFill>
      </p:bgPr>
    </p:bg>
    <p:spTree>
      <p:nvGrpSpPr>
        <p:cNvPr id="318" name="Shape 318"/>
        <p:cNvGrpSpPr/>
        <p:nvPr/>
      </p:nvGrpSpPr>
      <p:grpSpPr>
        <a:xfrm>
          <a:off x="0" y="0"/>
          <a:ext cx="0" cy="0"/>
          <a:chOff x="0" y="0"/>
          <a:chExt cx="0" cy="0"/>
        </a:xfrm>
      </p:grpSpPr>
      <p:sp>
        <p:nvSpPr>
          <p:cNvPr id="319" name="Google Shape;319;p32"/>
          <p:cNvSpPr txBox="1"/>
          <p:nvPr>
            <p:ph type="title"/>
          </p:nvPr>
        </p:nvSpPr>
        <p:spPr>
          <a:xfrm>
            <a:off x="5676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4125"/>
                </a:solidFill>
                <a:latin typeface="Oswald"/>
                <a:ea typeface="Oswald"/>
                <a:cs typeface="Oswald"/>
                <a:sym typeface="Oswald"/>
              </a:rPr>
              <a:t>Background Information</a:t>
            </a:r>
            <a:endParaRPr>
              <a:solidFill>
                <a:srgbClr val="CC4125"/>
              </a:solidFill>
              <a:latin typeface="Oswald"/>
              <a:ea typeface="Oswald"/>
              <a:cs typeface="Oswald"/>
              <a:sym typeface="Oswald"/>
            </a:endParaRPr>
          </a:p>
        </p:txBody>
      </p:sp>
      <p:sp>
        <p:nvSpPr>
          <p:cNvPr id="320" name="Google Shape;320;p32"/>
          <p:cNvSpPr txBox="1"/>
          <p:nvPr>
            <p:ph idx="1" type="body"/>
          </p:nvPr>
        </p:nvSpPr>
        <p:spPr>
          <a:xfrm>
            <a:off x="589200" y="1113325"/>
            <a:ext cx="8520600" cy="10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000000"/>
                </a:solidFill>
                <a:latin typeface="Oswald"/>
                <a:ea typeface="Oswald"/>
                <a:cs typeface="Oswald"/>
                <a:sym typeface="Oswald"/>
              </a:rPr>
              <a:t>Taylor Swift and Travis Kelce have been dating since September 2023.</a:t>
            </a:r>
            <a:endParaRPr sz="2000">
              <a:solidFill>
                <a:srgbClr val="000000"/>
              </a:solidFill>
              <a:latin typeface="Oswald"/>
              <a:ea typeface="Oswald"/>
              <a:cs typeface="Oswald"/>
              <a:sym typeface="Oswald"/>
            </a:endParaRPr>
          </a:p>
          <a:p>
            <a:pPr indent="0" lvl="0" marL="0" rtl="0" algn="l">
              <a:spcBef>
                <a:spcPts val="0"/>
              </a:spcBef>
              <a:spcAft>
                <a:spcPts val="0"/>
              </a:spcAft>
              <a:buNone/>
            </a:pPr>
            <a:r>
              <a:t/>
            </a:r>
            <a:endParaRPr sz="2000">
              <a:solidFill>
                <a:srgbClr val="000000"/>
              </a:solidFill>
              <a:latin typeface="Oswald"/>
              <a:ea typeface="Oswald"/>
              <a:cs typeface="Oswald"/>
              <a:sym typeface="Oswald"/>
            </a:endParaRPr>
          </a:p>
          <a:p>
            <a:pPr indent="0" lvl="0" marL="0" rtl="0" algn="l">
              <a:spcBef>
                <a:spcPts val="0"/>
              </a:spcBef>
              <a:spcAft>
                <a:spcPts val="0"/>
              </a:spcAft>
              <a:buNone/>
            </a:pPr>
            <a:r>
              <a:t/>
            </a:r>
            <a:endParaRPr sz="2000">
              <a:solidFill>
                <a:srgbClr val="000000"/>
              </a:solidFill>
            </a:endParaRPr>
          </a:p>
        </p:txBody>
      </p:sp>
      <p:pic>
        <p:nvPicPr>
          <p:cNvPr id="321" name="Google Shape;321;p32"/>
          <p:cNvPicPr preferRelativeResize="0"/>
          <p:nvPr/>
        </p:nvPicPr>
        <p:blipFill>
          <a:blip r:embed="rId3">
            <a:alphaModFix/>
          </a:blip>
          <a:stretch>
            <a:fillRect/>
          </a:stretch>
        </p:blipFill>
        <p:spPr>
          <a:xfrm>
            <a:off x="703153" y="1911300"/>
            <a:ext cx="2843100" cy="2039450"/>
          </a:xfrm>
          <a:prstGeom prst="rect">
            <a:avLst/>
          </a:prstGeom>
          <a:noFill/>
          <a:ln>
            <a:noFill/>
          </a:ln>
          <a:effectLst>
            <a:outerShdw blurRad="57150" rotWithShape="0" algn="bl" dir="8220000" dist="161925">
              <a:srgbClr val="980000">
                <a:alpha val="50000"/>
              </a:srgbClr>
            </a:outerShdw>
          </a:effectLst>
        </p:spPr>
      </p:pic>
      <p:sp>
        <p:nvSpPr>
          <p:cNvPr id="322" name="Google Shape;322;p32"/>
          <p:cNvSpPr txBox="1"/>
          <p:nvPr/>
        </p:nvSpPr>
        <p:spPr>
          <a:xfrm>
            <a:off x="3866900" y="1711050"/>
            <a:ext cx="4736400" cy="2619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lang="en" sz="2000">
                <a:latin typeface="Oswald"/>
                <a:ea typeface="Oswald"/>
                <a:cs typeface="Oswald"/>
                <a:sym typeface="Oswald"/>
              </a:rPr>
              <a:t>Travis was playing in the 2023-2024 NFL season (which began that same month and concluded in February 2024 with the Super Bowl) for the Kansas City Chiefs and Taylor was performing in her Eras Tour (which began in March 2023 and will last until December 2024).</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AA6F">
            <a:alpha val="32700"/>
          </a:srgbClr>
        </a:solidFill>
      </p:bgPr>
    </p:bg>
    <p:spTree>
      <p:nvGrpSpPr>
        <p:cNvPr id="326" name="Shape 326"/>
        <p:cNvGrpSpPr/>
        <p:nvPr/>
      </p:nvGrpSpPr>
      <p:grpSpPr>
        <a:xfrm>
          <a:off x="0" y="0"/>
          <a:ext cx="0" cy="0"/>
          <a:chOff x="0" y="0"/>
          <a:chExt cx="0" cy="0"/>
        </a:xfrm>
      </p:grpSpPr>
      <p:sp>
        <p:nvSpPr>
          <p:cNvPr id="327" name="Google Shape;327;p33"/>
          <p:cNvSpPr txBox="1"/>
          <p:nvPr>
            <p:ph idx="4294967295" type="title"/>
          </p:nvPr>
        </p:nvSpPr>
        <p:spPr>
          <a:xfrm>
            <a:off x="186600" y="64025"/>
            <a:ext cx="3119700" cy="95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4125"/>
                </a:solidFill>
                <a:latin typeface="Oswald"/>
                <a:ea typeface="Oswald"/>
                <a:cs typeface="Oswald"/>
                <a:sym typeface="Oswald"/>
              </a:rPr>
              <a:t>Taylor Swift Revenue per Tour (in 2024 $)</a:t>
            </a:r>
            <a:endParaRPr>
              <a:solidFill>
                <a:srgbClr val="CC4125"/>
              </a:solidFill>
              <a:latin typeface="Oswald"/>
              <a:ea typeface="Oswald"/>
              <a:cs typeface="Oswald"/>
              <a:sym typeface="Oswald"/>
            </a:endParaRPr>
          </a:p>
        </p:txBody>
      </p:sp>
      <p:sp>
        <p:nvSpPr>
          <p:cNvPr id="328" name="Google Shape;328;p33"/>
          <p:cNvSpPr txBox="1"/>
          <p:nvPr/>
        </p:nvSpPr>
        <p:spPr>
          <a:xfrm>
            <a:off x="81175" y="4445000"/>
            <a:ext cx="22992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hlinkClick r:id="rId3"/>
              </a:rPr>
              <a:t>Billboard</a:t>
            </a:r>
            <a:endParaRPr sz="1000">
              <a:solidFill>
                <a:schemeClr val="accent5"/>
              </a:solidFill>
            </a:endParaRPr>
          </a:p>
          <a:p>
            <a:pPr indent="0" lvl="0" marL="0" rtl="0" algn="l">
              <a:spcBef>
                <a:spcPts val="0"/>
              </a:spcBef>
              <a:spcAft>
                <a:spcPts val="0"/>
              </a:spcAft>
              <a:buNone/>
            </a:pPr>
            <a:r>
              <a:rPr lang="en" sz="1000" u="sng">
                <a:solidFill>
                  <a:schemeClr val="hlink"/>
                </a:solidFill>
                <a:hlinkClick r:id="rId4"/>
              </a:rPr>
              <a:t>Pollstar</a:t>
            </a:r>
            <a:endParaRPr sz="1000">
              <a:solidFill>
                <a:schemeClr val="accent5"/>
              </a:solidFill>
            </a:endParaRPr>
          </a:p>
          <a:p>
            <a:pPr indent="0" lvl="0" marL="0" rtl="0" algn="l">
              <a:spcBef>
                <a:spcPts val="0"/>
              </a:spcBef>
              <a:spcAft>
                <a:spcPts val="0"/>
              </a:spcAft>
              <a:buNone/>
            </a:pPr>
            <a:r>
              <a:rPr lang="en" sz="1000" u="sng">
                <a:solidFill>
                  <a:schemeClr val="hlink"/>
                </a:solidFill>
                <a:hlinkClick r:id="rId5"/>
              </a:rPr>
              <a:t>Variety</a:t>
            </a:r>
            <a:endParaRPr sz="1000">
              <a:solidFill>
                <a:schemeClr val="accent5"/>
              </a:solidFill>
            </a:endParaRPr>
          </a:p>
          <a:p>
            <a:pPr indent="0" lvl="0" marL="0" rtl="0" algn="l">
              <a:spcBef>
                <a:spcPts val="0"/>
              </a:spcBef>
              <a:spcAft>
                <a:spcPts val="0"/>
              </a:spcAft>
              <a:buNone/>
            </a:pPr>
            <a:r>
              <a:t/>
            </a:r>
            <a:endParaRPr sz="1000">
              <a:solidFill>
                <a:schemeClr val="accent5"/>
              </a:solidFill>
            </a:endParaRPr>
          </a:p>
          <a:p>
            <a:pPr indent="0" lvl="0" marL="0" rtl="0" algn="l">
              <a:spcBef>
                <a:spcPts val="0"/>
              </a:spcBef>
              <a:spcAft>
                <a:spcPts val="0"/>
              </a:spcAft>
              <a:buNone/>
            </a:pPr>
            <a:r>
              <a:t/>
            </a:r>
            <a:endParaRPr sz="1000">
              <a:solidFill>
                <a:schemeClr val="dk2"/>
              </a:solidFill>
              <a:highlight>
                <a:schemeClr val="accent5"/>
              </a:highlight>
            </a:endParaRPr>
          </a:p>
        </p:txBody>
      </p:sp>
      <p:sp>
        <p:nvSpPr>
          <p:cNvPr id="329" name="Google Shape;329;p33"/>
          <p:cNvSpPr txBox="1"/>
          <p:nvPr/>
        </p:nvSpPr>
        <p:spPr>
          <a:xfrm>
            <a:off x="0" y="1115410"/>
            <a:ext cx="2868900" cy="32325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Oswald"/>
              <a:buChar char="-"/>
            </a:pPr>
            <a:r>
              <a:rPr i="1" lang="en" sz="1800">
                <a:latin typeface="Oswald"/>
                <a:ea typeface="Oswald"/>
                <a:cs typeface="Oswald"/>
                <a:sym typeface="Oswald"/>
              </a:rPr>
              <a:t>Eras</a:t>
            </a:r>
            <a:r>
              <a:rPr lang="en" sz="1800">
                <a:latin typeface="Oswald"/>
                <a:ea typeface="Oswald"/>
                <a:cs typeface="Oswald"/>
                <a:sym typeface="Oswald"/>
              </a:rPr>
              <a:t> is Taylor’s highest-grossing tour to date, even considering inflation</a:t>
            </a:r>
            <a:endParaRPr sz="1800">
              <a:latin typeface="Oswald"/>
              <a:ea typeface="Oswald"/>
              <a:cs typeface="Oswald"/>
              <a:sym typeface="Oswald"/>
            </a:endParaRPr>
          </a:p>
          <a:p>
            <a:pPr indent="0" lvl="0" marL="457200" rtl="0" algn="l">
              <a:spcBef>
                <a:spcPts val="0"/>
              </a:spcBef>
              <a:spcAft>
                <a:spcPts val="0"/>
              </a:spcAft>
              <a:buNone/>
            </a:pPr>
            <a:r>
              <a:t/>
            </a:r>
            <a:endParaRPr sz="1800">
              <a:latin typeface="Oswald"/>
              <a:ea typeface="Oswald"/>
              <a:cs typeface="Oswald"/>
              <a:sym typeface="Oswald"/>
            </a:endParaRPr>
          </a:p>
          <a:p>
            <a:pPr indent="-342900" lvl="0" marL="457200" rtl="0" algn="l">
              <a:spcBef>
                <a:spcPts val="0"/>
              </a:spcBef>
              <a:spcAft>
                <a:spcPts val="0"/>
              </a:spcAft>
              <a:buSzPts val="1800"/>
              <a:buFont typeface="Oswald"/>
              <a:buChar char="-"/>
            </a:pPr>
            <a:r>
              <a:rPr i="1" lang="en" sz="1800">
                <a:latin typeface="Oswald"/>
                <a:ea typeface="Oswald"/>
                <a:cs typeface="Oswald"/>
                <a:sym typeface="Oswald"/>
              </a:rPr>
              <a:t>Eras</a:t>
            </a:r>
            <a:r>
              <a:rPr lang="en" sz="1800">
                <a:latin typeface="Oswald"/>
                <a:ea typeface="Oswald"/>
                <a:cs typeface="Oswald"/>
                <a:sym typeface="Oswald"/>
              </a:rPr>
              <a:t> began in Mar ’23, six months before she started dating Travis</a:t>
            </a:r>
            <a:endParaRPr sz="1800">
              <a:latin typeface="Oswald"/>
              <a:ea typeface="Oswald"/>
              <a:cs typeface="Oswald"/>
              <a:sym typeface="Oswald"/>
            </a:endParaRPr>
          </a:p>
          <a:p>
            <a:pPr indent="0" lvl="0" marL="457200" rtl="0" algn="l">
              <a:spcBef>
                <a:spcPts val="0"/>
              </a:spcBef>
              <a:spcAft>
                <a:spcPts val="0"/>
              </a:spcAft>
              <a:buNone/>
            </a:pPr>
            <a:r>
              <a:t/>
            </a:r>
            <a:endParaRPr sz="1800">
              <a:latin typeface="Oswald"/>
              <a:ea typeface="Oswald"/>
              <a:cs typeface="Oswald"/>
              <a:sym typeface="Oswald"/>
            </a:endParaRPr>
          </a:p>
          <a:p>
            <a:pPr indent="-342900" lvl="0" marL="457200" rtl="0" algn="l">
              <a:spcBef>
                <a:spcPts val="0"/>
              </a:spcBef>
              <a:spcAft>
                <a:spcPts val="0"/>
              </a:spcAft>
              <a:buSzPts val="1800"/>
              <a:buFont typeface="Oswald"/>
              <a:buChar char="-"/>
            </a:pPr>
            <a:r>
              <a:rPr lang="en" sz="1800">
                <a:latin typeface="Oswald"/>
                <a:ea typeface="Oswald"/>
                <a:cs typeface="Oswald"/>
                <a:sym typeface="Oswald"/>
              </a:rPr>
              <a:t>Clearly she is doing quite well for herself</a:t>
            </a:r>
            <a:endParaRPr sz="1800">
              <a:latin typeface="Oswald"/>
              <a:ea typeface="Oswald"/>
              <a:cs typeface="Oswald"/>
              <a:sym typeface="Oswald"/>
            </a:endParaRPr>
          </a:p>
        </p:txBody>
      </p:sp>
      <p:pic>
        <p:nvPicPr>
          <p:cNvPr id="330" name="Google Shape;330;p33"/>
          <p:cNvPicPr preferRelativeResize="0"/>
          <p:nvPr/>
        </p:nvPicPr>
        <p:blipFill>
          <a:blip r:embed="rId6">
            <a:alphaModFix/>
          </a:blip>
          <a:stretch>
            <a:fillRect/>
          </a:stretch>
        </p:blipFill>
        <p:spPr>
          <a:xfrm>
            <a:off x="2980550" y="165100"/>
            <a:ext cx="6115825" cy="4813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AA6F">
            <a:alpha val="32700"/>
          </a:srgbClr>
        </a:solidFill>
      </p:bgPr>
    </p:bg>
    <p:spTree>
      <p:nvGrpSpPr>
        <p:cNvPr id="334" name="Shape 334"/>
        <p:cNvGrpSpPr/>
        <p:nvPr/>
      </p:nvGrpSpPr>
      <p:grpSpPr>
        <a:xfrm>
          <a:off x="0" y="0"/>
          <a:ext cx="0" cy="0"/>
          <a:chOff x="0" y="0"/>
          <a:chExt cx="0" cy="0"/>
        </a:xfrm>
      </p:grpSpPr>
      <p:pic>
        <p:nvPicPr>
          <p:cNvPr id="335" name="Google Shape;335;p34"/>
          <p:cNvPicPr preferRelativeResize="0"/>
          <p:nvPr/>
        </p:nvPicPr>
        <p:blipFill>
          <a:blip r:embed="rId3">
            <a:alphaModFix/>
          </a:blip>
          <a:stretch>
            <a:fillRect/>
          </a:stretch>
        </p:blipFill>
        <p:spPr>
          <a:xfrm>
            <a:off x="2714632" y="0"/>
            <a:ext cx="6429368" cy="5143500"/>
          </a:xfrm>
          <a:prstGeom prst="rect">
            <a:avLst/>
          </a:prstGeom>
          <a:noFill/>
          <a:ln>
            <a:noFill/>
          </a:ln>
        </p:spPr>
      </p:pic>
      <p:sp>
        <p:nvSpPr>
          <p:cNvPr id="336" name="Google Shape;336;p34"/>
          <p:cNvSpPr txBox="1"/>
          <p:nvPr>
            <p:ph idx="4294967295" type="title"/>
          </p:nvPr>
        </p:nvSpPr>
        <p:spPr>
          <a:xfrm>
            <a:off x="152400" y="129175"/>
            <a:ext cx="2974500" cy="9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4125"/>
                </a:solidFill>
                <a:latin typeface="Oswald"/>
                <a:ea typeface="Oswald"/>
                <a:cs typeface="Oswald"/>
                <a:sym typeface="Oswald"/>
              </a:rPr>
              <a:t>Did Taylor help the Chiefs’ ticket price?</a:t>
            </a:r>
            <a:endParaRPr>
              <a:solidFill>
                <a:srgbClr val="CC4125"/>
              </a:solidFill>
              <a:latin typeface="Oswald"/>
              <a:ea typeface="Oswald"/>
              <a:cs typeface="Oswald"/>
              <a:sym typeface="Oswald"/>
            </a:endParaRPr>
          </a:p>
        </p:txBody>
      </p:sp>
      <p:sp>
        <p:nvSpPr>
          <p:cNvPr id="337" name="Google Shape;337;p34"/>
          <p:cNvSpPr txBox="1"/>
          <p:nvPr/>
        </p:nvSpPr>
        <p:spPr>
          <a:xfrm>
            <a:off x="71725" y="4564450"/>
            <a:ext cx="1415100" cy="80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Source:</a:t>
            </a:r>
            <a:endParaRPr sz="1300">
              <a:solidFill>
                <a:schemeClr val="dk1"/>
              </a:solidFill>
            </a:endParaRPr>
          </a:p>
          <a:p>
            <a:pPr indent="0" lvl="0" marL="0" rtl="0" algn="l">
              <a:spcBef>
                <a:spcPts val="0"/>
              </a:spcBef>
              <a:spcAft>
                <a:spcPts val="0"/>
              </a:spcAft>
              <a:buNone/>
            </a:pPr>
            <a:r>
              <a:rPr lang="en" sz="1300" u="sng">
                <a:solidFill>
                  <a:schemeClr val="dk1"/>
                </a:solidFill>
                <a:hlinkClick r:id="rId4">
                  <a:extLst>
                    <a:ext uri="{A12FA001-AC4F-418D-AE19-62706E023703}">
                      <ahyp:hlinkClr val="tx"/>
                    </a:ext>
                  </a:extLst>
                </a:hlinkClick>
              </a:rPr>
              <a:t>Statistica</a:t>
            </a:r>
            <a:endParaRPr sz="1300">
              <a:solidFill>
                <a:schemeClr val="dk1"/>
              </a:solidFill>
            </a:endParaRPr>
          </a:p>
        </p:txBody>
      </p:sp>
      <p:sp>
        <p:nvSpPr>
          <p:cNvPr id="338" name="Google Shape;338;p34"/>
          <p:cNvSpPr txBox="1"/>
          <p:nvPr/>
        </p:nvSpPr>
        <p:spPr>
          <a:xfrm>
            <a:off x="138175" y="1309250"/>
            <a:ext cx="2758200" cy="2848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Oswald"/>
              <a:buChar char="-"/>
            </a:pPr>
            <a:r>
              <a:rPr lang="en" sz="1800">
                <a:latin typeface="Oswald"/>
                <a:ea typeface="Oswald"/>
                <a:cs typeface="Oswald"/>
                <a:sym typeface="Oswald"/>
              </a:rPr>
              <a:t>Chiefs recorded highest avg. ticket sales in 2023 season</a:t>
            </a:r>
            <a:endParaRPr sz="1800">
              <a:latin typeface="Oswald"/>
              <a:ea typeface="Oswald"/>
              <a:cs typeface="Oswald"/>
              <a:sym typeface="Oswald"/>
            </a:endParaRPr>
          </a:p>
          <a:p>
            <a:pPr indent="0" lvl="0" marL="457200" rtl="0" algn="l">
              <a:spcBef>
                <a:spcPts val="0"/>
              </a:spcBef>
              <a:spcAft>
                <a:spcPts val="0"/>
              </a:spcAft>
              <a:buNone/>
            </a:pPr>
            <a:r>
              <a:t/>
            </a:r>
            <a:endParaRPr sz="1800">
              <a:latin typeface="Oswald"/>
              <a:ea typeface="Oswald"/>
              <a:cs typeface="Oswald"/>
              <a:sym typeface="Oswald"/>
            </a:endParaRPr>
          </a:p>
          <a:p>
            <a:pPr indent="-342900" lvl="0" marL="457200" rtl="0" algn="l">
              <a:spcBef>
                <a:spcPts val="0"/>
              </a:spcBef>
              <a:spcAft>
                <a:spcPts val="0"/>
              </a:spcAft>
              <a:buSzPts val="1800"/>
              <a:buFont typeface="Oswald"/>
              <a:buChar char="-"/>
            </a:pPr>
            <a:r>
              <a:rPr lang="en" sz="1800">
                <a:latin typeface="Oswald"/>
                <a:ea typeface="Oswald"/>
                <a:cs typeface="Oswald"/>
                <a:sym typeface="Oswald"/>
              </a:rPr>
              <a:t>Price has been rising in recent history</a:t>
            </a:r>
            <a:endParaRPr sz="1800">
              <a:latin typeface="Oswald"/>
              <a:ea typeface="Oswald"/>
              <a:cs typeface="Oswald"/>
              <a:sym typeface="Oswald"/>
            </a:endParaRPr>
          </a:p>
          <a:p>
            <a:pPr indent="0" lvl="0" marL="457200" rtl="0" algn="l">
              <a:spcBef>
                <a:spcPts val="0"/>
              </a:spcBef>
              <a:spcAft>
                <a:spcPts val="0"/>
              </a:spcAft>
              <a:buNone/>
            </a:pPr>
            <a:r>
              <a:t/>
            </a:r>
            <a:endParaRPr sz="1800">
              <a:latin typeface="Oswald"/>
              <a:ea typeface="Oswald"/>
              <a:cs typeface="Oswald"/>
              <a:sym typeface="Oswald"/>
            </a:endParaRPr>
          </a:p>
          <a:p>
            <a:pPr indent="-342900" lvl="0" marL="457200" rtl="0" algn="l">
              <a:spcBef>
                <a:spcPts val="0"/>
              </a:spcBef>
              <a:spcAft>
                <a:spcPts val="0"/>
              </a:spcAft>
              <a:buSzPts val="1800"/>
              <a:buFont typeface="Oswald"/>
              <a:buChar char="-"/>
            </a:pPr>
            <a:r>
              <a:rPr lang="en" sz="1800">
                <a:latin typeface="Oswald"/>
                <a:ea typeface="Oswald"/>
                <a:cs typeface="Oswald"/>
                <a:sym typeface="Oswald"/>
              </a:rPr>
              <a:t>Increase from ’22 - ’23 </a:t>
            </a:r>
            <a:r>
              <a:rPr lang="en" sz="1800" u="sng">
                <a:latin typeface="Oswald"/>
                <a:ea typeface="Oswald"/>
                <a:cs typeface="Oswald"/>
                <a:sym typeface="Oswald"/>
              </a:rPr>
              <a:t>not significantly</a:t>
            </a:r>
            <a:r>
              <a:rPr lang="en" sz="1800">
                <a:latin typeface="Oswald"/>
                <a:ea typeface="Oswald"/>
                <a:cs typeface="Oswald"/>
                <a:sym typeface="Oswald"/>
              </a:rPr>
              <a:t> greater than previous</a:t>
            </a:r>
            <a:endParaRPr sz="1800">
              <a:latin typeface="Oswald"/>
              <a:ea typeface="Oswald"/>
              <a:cs typeface="Oswald"/>
              <a:sym typeface="Oswald"/>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cxnSp>
        <p:nvCxnSpPr>
          <p:cNvPr id="339" name="Google Shape;339;p34"/>
          <p:cNvCxnSpPr/>
          <p:nvPr/>
        </p:nvCxnSpPr>
        <p:spPr>
          <a:xfrm flipH="1" rot="10800000">
            <a:off x="8365425" y="579950"/>
            <a:ext cx="12600" cy="4187700"/>
          </a:xfrm>
          <a:prstGeom prst="straightConnector1">
            <a:avLst/>
          </a:prstGeom>
          <a:noFill/>
          <a:ln cap="flat" cmpd="sng" w="9525">
            <a:solidFill>
              <a:schemeClr val="dk2"/>
            </a:solidFill>
            <a:prstDash val="dash"/>
            <a:round/>
            <a:headEnd len="med" w="med" type="none"/>
            <a:tailEnd len="med" w="med" type="none"/>
          </a:ln>
        </p:spPr>
      </p:cxnSp>
      <p:cxnSp>
        <p:nvCxnSpPr>
          <p:cNvPr id="340" name="Google Shape;340;p34"/>
          <p:cNvCxnSpPr/>
          <p:nvPr/>
        </p:nvCxnSpPr>
        <p:spPr>
          <a:xfrm flipH="1">
            <a:off x="8661275" y="296575"/>
            <a:ext cx="10800" cy="4351200"/>
          </a:xfrm>
          <a:prstGeom prst="straightConnector1">
            <a:avLst/>
          </a:prstGeom>
          <a:noFill/>
          <a:ln cap="flat" cmpd="sng" w="9525">
            <a:solidFill>
              <a:schemeClr val="dk1"/>
            </a:solidFill>
            <a:prstDash val="lgDash"/>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AA6F">
            <a:alpha val="32700"/>
          </a:srgbClr>
        </a:solidFill>
      </p:bgPr>
    </p:bg>
    <p:spTree>
      <p:nvGrpSpPr>
        <p:cNvPr id="344" name="Shape 344"/>
        <p:cNvGrpSpPr/>
        <p:nvPr/>
      </p:nvGrpSpPr>
      <p:grpSpPr>
        <a:xfrm>
          <a:off x="0" y="0"/>
          <a:ext cx="0" cy="0"/>
          <a:chOff x="0" y="0"/>
          <a:chExt cx="0" cy="0"/>
        </a:xfrm>
      </p:grpSpPr>
      <p:pic>
        <p:nvPicPr>
          <p:cNvPr id="345" name="Google Shape;345;p35"/>
          <p:cNvPicPr preferRelativeResize="0"/>
          <p:nvPr/>
        </p:nvPicPr>
        <p:blipFill>
          <a:blip r:embed="rId3">
            <a:alphaModFix/>
          </a:blip>
          <a:stretch>
            <a:fillRect/>
          </a:stretch>
        </p:blipFill>
        <p:spPr>
          <a:xfrm>
            <a:off x="3142250" y="221888"/>
            <a:ext cx="6001750" cy="4801426"/>
          </a:xfrm>
          <a:prstGeom prst="rect">
            <a:avLst/>
          </a:prstGeom>
          <a:noFill/>
          <a:ln>
            <a:noFill/>
          </a:ln>
        </p:spPr>
      </p:pic>
      <p:sp>
        <p:nvSpPr>
          <p:cNvPr id="346" name="Google Shape;346;p35"/>
          <p:cNvSpPr txBox="1"/>
          <p:nvPr>
            <p:ph idx="4294967295" type="title"/>
          </p:nvPr>
        </p:nvSpPr>
        <p:spPr>
          <a:xfrm>
            <a:off x="80875" y="106975"/>
            <a:ext cx="345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C4125"/>
                </a:solidFill>
                <a:latin typeface="Oswald"/>
                <a:ea typeface="Oswald"/>
                <a:cs typeface="Oswald"/>
                <a:sym typeface="Oswald"/>
              </a:rPr>
              <a:t>Did Taylor really impact Super Bowl viewership?</a:t>
            </a:r>
            <a:endParaRPr>
              <a:solidFill>
                <a:srgbClr val="CC4125"/>
              </a:solidFill>
              <a:latin typeface="Oswald"/>
              <a:ea typeface="Oswald"/>
              <a:cs typeface="Oswald"/>
              <a:sym typeface="Oswald"/>
            </a:endParaRPr>
          </a:p>
        </p:txBody>
      </p:sp>
      <p:sp>
        <p:nvSpPr>
          <p:cNvPr id="347" name="Google Shape;347;p35"/>
          <p:cNvSpPr txBox="1"/>
          <p:nvPr/>
        </p:nvSpPr>
        <p:spPr>
          <a:xfrm>
            <a:off x="76200" y="4564650"/>
            <a:ext cx="1227000" cy="80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Source:</a:t>
            </a:r>
            <a:endParaRPr sz="1300">
              <a:solidFill>
                <a:schemeClr val="dk1"/>
              </a:solidFill>
            </a:endParaRPr>
          </a:p>
          <a:p>
            <a:pPr indent="0" lvl="0" marL="0" rtl="0" algn="l">
              <a:spcBef>
                <a:spcPts val="0"/>
              </a:spcBef>
              <a:spcAft>
                <a:spcPts val="0"/>
              </a:spcAft>
              <a:buNone/>
            </a:pPr>
            <a:r>
              <a:rPr lang="en" sz="700" u="sng">
                <a:solidFill>
                  <a:schemeClr val="dk1"/>
                </a:solidFill>
                <a:hlinkClick r:id="rId4">
                  <a:extLst>
                    <a:ext uri="{A12FA001-AC4F-418D-AE19-62706E023703}">
                      <ahyp:hlinkClr val="tx"/>
                    </a:ext>
                  </a:extLst>
                </a:hlinkClick>
              </a:rPr>
              <a:t>SportsMedia Watch </a:t>
            </a:r>
            <a:endParaRPr sz="700">
              <a:solidFill>
                <a:schemeClr val="dk1"/>
              </a:solidFill>
            </a:endParaRPr>
          </a:p>
        </p:txBody>
      </p:sp>
      <p:cxnSp>
        <p:nvCxnSpPr>
          <p:cNvPr id="348" name="Google Shape;348;p35"/>
          <p:cNvCxnSpPr/>
          <p:nvPr/>
        </p:nvCxnSpPr>
        <p:spPr>
          <a:xfrm>
            <a:off x="8574675" y="707875"/>
            <a:ext cx="0" cy="3831600"/>
          </a:xfrm>
          <a:prstGeom prst="straightConnector1">
            <a:avLst/>
          </a:prstGeom>
          <a:noFill/>
          <a:ln cap="flat" cmpd="sng" w="9525">
            <a:solidFill>
              <a:schemeClr val="dk1"/>
            </a:solidFill>
            <a:prstDash val="dash"/>
            <a:round/>
            <a:headEnd len="med" w="med" type="none"/>
            <a:tailEnd len="med" w="med" type="none"/>
          </a:ln>
        </p:spPr>
      </p:cxnSp>
      <p:sp>
        <p:nvSpPr>
          <p:cNvPr id="349" name="Google Shape;349;p35"/>
          <p:cNvSpPr txBox="1"/>
          <p:nvPr/>
        </p:nvSpPr>
        <p:spPr>
          <a:xfrm>
            <a:off x="76200" y="1236500"/>
            <a:ext cx="2983800" cy="3557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Oswald"/>
              <a:buChar char="-"/>
            </a:pPr>
            <a:r>
              <a:rPr lang="en" sz="1800">
                <a:latin typeface="Oswald"/>
                <a:ea typeface="Oswald"/>
                <a:cs typeface="Oswald"/>
                <a:sym typeface="Oswald"/>
              </a:rPr>
              <a:t>Talk of many T. Swift fans watching Super Bowl </a:t>
            </a:r>
            <a:endParaRPr sz="1800">
              <a:latin typeface="Oswald"/>
              <a:ea typeface="Oswald"/>
              <a:cs typeface="Oswald"/>
              <a:sym typeface="Oswald"/>
            </a:endParaRPr>
          </a:p>
          <a:p>
            <a:pPr indent="0" lvl="0" marL="457200" rtl="0" algn="l">
              <a:spcBef>
                <a:spcPts val="0"/>
              </a:spcBef>
              <a:spcAft>
                <a:spcPts val="0"/>
              </a:spcAft>
              <a:buNone/>
            </a:pPr>
            <a:r>
              <a:t/>
            </a:r>
            <a:endParaRPr sz="1800">
              <a:latin typeface="Oswald"/>
              <a:ea typeface="Oswald"/>
              <a:cs typeface="Oswald"/>
              <a:sym typeface="Oswald"/>
            </a:endParaRPr>
          </a:p>
          <a:p>
            <a:pPr indent="-342900" lvl="0" marL="457200" rtl="0" algn="l">
              <a:spcBef>
                <a:spcPts val="0"/>
              </a:spcBef>
              <a:spcAft>
                <a:spcPts val="0"/>
              </a:spcAft>
              <a:buSzPts val="1800"/>
              <a:buFont typeface="Oswald"/>
              <a:buChar char="-"/>
            </a:pPr>
            <a:r>
              <a:rPr lang="en" sz="1800">
                <a:latin typeface="Oswald"/>
                <a:ea typeface="Oswald"/>
                <a:cs typeface="Oswald"/>
                <a:sym typeface="Oswald"/>
              </a:rPr>
              <a:t>Possible engagement </a:t>
            </a:r>
            <a:endParaRPr sz="1800">
              <a:latin typeface="Oswald"/>
              <a:ea typeface="Oswald"/>
              <a:cs typeface="Oswald"/>
              <a:sym typeface="Oswald"/>
            </a:endParaRPr>
          </a:p>
          <a:p>
            <a:pPr indent="0" lvl="0" marL="457200" rtl="0" algn="l">
              <a:spcBef>
                <a:spcPts val="0"/>
              </a:spcBef>
              <a:spcAft>
                <a:spcPts val="0"/>
              </a:spcAft>
              <a:buNone/>
            </a:pPr>
            <a:r>
              <a:t/>
            </a:r>
            <a:endParaRPr sz="1800">
              <a:latin typeface="Oswald"/>
              <a:ea typeface="Oswald"/>
              <a:cs typeface="Oswald"/>
              <a:sym typeface="Oswald"/>
            </a:endParaRPr>
          </a:p>
          <a:p>
            <a:pPr indent="-342900" lvl="0" marL="457200" rtl="0" algn="l">
              <a:spcBef>
                <a:spcPts val="0"/>
              </a:spcBef>
              <a:spcAft>
                <a:spcPts val="0"/>
              </a:spcAft>
              <a:buSzPts val="1800"/>
              <a:buFont typeface="Oswald"/>
              <a:buChar char="-"/>
            </a:pPr>
            <a:r>
              <a:rPr lang="en" sz="1800">
                <a:latin typeface="Oswald"/>
                <a:ea typeface="Oswald"/>
                <a:cs typeface="Oswald"/>
                <a:sym typeface="Oswald"/>
              </a:rPr>
              <a:t>Views rose from ’23 - ’24 but not as </a:t>
            </a:r>
            <a:r>
              <a:rPr lang="en" sz="1800">
                <a:latin typeface="Oswald"/>
                <a:ea typeface="Oswald"/>
                <a:cs typeface="Oswald"/>
                <a:sym typeface="Oswald"/>
              </a:rPr>
              <a:t>much</a:t>
            </a:r>
            <a:r>
              <a:rPr lang="en" sz="1800">
                <a:latin typeface="Oswald"/>
                <a:ea typeface="Oswald"/>
                <a:cs typeface="Oswald"/>
                <a:sym typeface="Oswald"/>
              </a:rPr>
              <a:t> as previous year</a:t>
            </a:r>
            <a:endParaRPr sz="1800">
              <a:latin typeface="Oswald"/>
              <a:ea typeface="Oswald"/>
              <a:cs typeface="Oswald"/>
              <a:sym typeface="Oswald"/>
            </a:endParaRPr>
          </a:p>
          <a:p>
            <a:pPr indent="0" lvl="0" marL="457200" rtl="0" algn="l">
              <a:spcBef>
                <a:spcPts val="0"/>
              </a:spcBef>
              <a:spcAft>
                <a:spcPts val="0"/>
              </a:spcAft>
              <a:buNone/>
            </a:pPr>
            <a:r>
              <a:t/>
            </a:r>
            <a:endParaRPr sz="1800">
              <a:latin typeface="Oswald"/>
              <a:ea typeface="Oswald"/>
              <a:cs typeface="Oswald"/>
              <a:sym typeface="Oswald"/>
            </a:endParaRPr>
          </a:p>
          <a:p>
            <a:pPr indent="-342900" lvl="0" marL="457200" rtl="0" algn="l">
              <a:spcBef>
                <a:spcPts val="0"/>
              </a:spcBef>
              <a:spcAft>
                <a:spcPts val="0"/>
              </a:spcAft>
              <a:buSzPts val="1800"/>
              <a:buFont typeface="Oswald"/>
              <a:buChar char="-"/>
            </a:pPr>
            <a:r>
              <a:rPr lang="en" sz="1800">
                <a:latin typeface="Oswald"/>
                <a:ea typeface="Oswald"/>
                <a:cs typeface="Oswald"/>
                <a:sym typeface="Oswald"/>
              </a:rPr>
              <a:t>2019, 2021 saw lower views than normal</a:t>
            </a:r>
            <a:endParaRPr sz="1800">
              <a:latin typeface="Oswald"/>
              <a:ea typeface="Oswald"/>
              <a:cs typeface="Oswald"/>
              <a:sym typeface="Oswald"/>
            </a:endParaRPr>
          </a:p>
        </p:txBody>
      </p:sp>
      <p:sp>
        <p:nvSpPr>
          <p:cNvPr id="350" name="Google Shape;350;p35"/>
          <p:cNvSpPr/>
          <p:nvPr/>
        </p:nvSpPr>
        <p:spPr>
          <a:xfrm>
            <a:off x="3216850" y="1876850"/>
            <a:ext cx="173100" cy="119100"/>
          </a:xfrm>
          <a:prstGeom prst="ellipse">
            <a:avLst/>
          </a:prstGeom>
          <a:solidFill>
            <a:srgbClr val="FBE4D0"/>
          </a:solidFill>
          <a:ln cap="flat" cmpd="sng" w="9525">
            <a:solidFill>
              <a:srgbClr val="FBE4D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a:ea typeface="Hanken Grotesk"/>
              <a:cs typeface="Hanken Grotesk"/>
              <a:sym typeface="Hanken Grotesk"/>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1AA6F">
            <a:alpha val="32700"/>
          </a:srgbClr>
        </a:solidFill>
      </p:bgPr>
    </p:bg>
    <p:spTree>
      <p:nvGrpSpPr>
        <p:cNvPr id="354" name="Shape 354"/>
        <p:cNvGrpSpPr/>
        <p:nvPr/>
      </p:nvGrpSpPr>
      <p:grpSpPr>
        <a:xfrm>
          <a:off x="0" y="0"/>
          <a:ext cx="0" cy="0"/>
          <a:chOff x="0" y="0"/>
          <a:chExt cx="0" cy="0"/>
        </a:xfrm>
      </p:grpSpPr>
      <p:sp>
        <p:nvSpPr>
          <p:cNvPr id="355" name="Google Shape;355;p36"/>
          <p:cNvSpPr txBox="1"/>
          <p:nvPr>
            <p:ph type="title"/>
          </p:nvPr>
        </p:nvSpPr>
        <p:spPr>
          <a:xfrm>
            <a:off x="4937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CC4125"/>
                </a:solidFill>
                <a:latin typeface="Oswald"/>
                <a:ea typeface="Oswald"/>
                <a:cs typeface="Oswald"/>
                <a:sym typeface="Oswald"/>
              </a:rPr>
              <a:t>Conclusion</a:t>
            </a:r>
            <a:endParaRPr sz="3000">
              <a:solidFill>
                <a:srgbClr val="CC4125"/>
              </a:solidFill>
              <a:latin typeface="Oswald"/>
              <a:ea typeface="Oswald"/>
              <a:cs typeface="Oswald"/>
              <a:sym typeface="Oswald"/>
            </a:endParaRPr>
          </a:p>
        </p:txBody>
      </p:sp>
      <p:sp>
        <p:nvSpPr>
          <p:cNvPr id="356" name="Google Shape;356;p36"/>
          <p:cNvSpPr txBox="1"/>
          <p:nvPr>
            <p:ph idx="4294967295" type="body"/>
          </p:nvPr>
        </p:nvSpPr>
        <p:spPr>
          <a:xfrm>
            <a:off x="464100" y="1093925"/>
            <a:ext cx="7969200" cy="118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swald"/>
                <a:ea typeface="Oswald"/>
                <a:cs typeface="Oswald"/>
                <a:sym typeface="Oswald"/>
              </a:rPr>
              <a:t>Based on the data, the </a:t>
            </a:r>
            <a:r>
              <a:rPr lang="en" sz="2000">
                <a:latin typeface="Oswald"/>
                <a:ea typeface="Oswald"/>
                <a:cs typeface="Oswald"/>
                <a:sym typeface="Oswald"/>
              </a:rPr>
              <a:t>relationship</a:t>
            </a:r>
            <a:r>
              <a:rPr lang="en" sz="2000">
                <a:latin typeface="Oswald"/>
                <a:ea typeface="Oswald"/>
                <a:cs typeface="Oswald"/>
                <a:sym typeface="Oswald"/>
              </a:rPr>
              <a:t> between Taylor Swift and Travis Kelce did not significantly impact either Super Bowl viewership or the Chiefs’ ticket prices as much as the media made it seem.</a:t>
            </a:r>
            <a:endParaRPr sz="2000">
              <a:latin typeface="Oswald"/>
              <a:ea typeface="Oswald"/>
              <a:cs typeface="Oswald"/>
              <a:sym typeface="Oswald"/>
            </a:endParaRPr>
          </a:p>
          <a:p>
            <a:pPr indent="0" lvl="0" marL="0" rtl="0" algn="l">
              <a:spcBef>
                <a:spcPts val="0"/>
              </a:spcBef>
              <a:spcAft>
                <a:spcPts val="0"/>
              </a:spcAft>
              <a:buNone/>
            </a:pPr>
            <a:r>
              <a:t/>
            </a:r>
            <a:endParaRPr sz="1900"/>
          </a:p>
        </p:txBody>
      </p:sp>
      <p:pic>
        <p:nvPicPr>
          <p:cNvPr id="357" name="Google Shape;357;p36"/>
          <p:cNvPicPr preferRelativeResize="0"/>
          <p:nvPr/>
        </p:nvPicPr>
        <p:blipFill>
          <a:blip r:embed="rId3">
            <a:alphaModFix/>
          </a:blip>
          <a:stretch>
            <a:fillRect/>
          </a:stretch>
        </p:blipFill>
        <p:spPr>
          <a:xfrm>
            <a:off x="3265663" y="2511150"/>
            <a:ext cx="2612670" cy="1741750"/>
          </a:xfrm>
          <a:prstGeom prst="rect">
            <a:avLst/>
          </a:prstGeom>
          <a:noFill/>
          <a:ln>
            <a:noFill/>
          </a:ln>
          <a:effectLst>
            <a:reflection blurRad="0" dir="5400000" dist="38100" endA="0" endPos="30000" fadeDir="5400012" kx="0" rotWithShape="0" algn="bl" stPos="0" sy="-100000" ky="0"/>
          </a:effectLst>
        </p:spPr>
      </p:pic>
      <p:pic>
        <p:nvPicPr>
          <p:cNvPr id="358" name="Google Shape;358;p36"/>
          <p:cNvPicPr preferRelativeResize="0"/>
          <p:nvPr/>
        </p:nvPicPr>
        <p:blipFill>
          <a:blip r:embed="rId4">
            <a:alphaModFix/>
          </a:blip>
          <a:stretch>
            <a:fillRect/>
          </a:stretch>
        </p:blipFill>
        <p:spPr>
          <a:xfrm>
            <a:off x="6522425" y="2435224"/>
            <a:ext cx="1972118" cy="1963775"/>
          </a:xfrm>
          <a:prstGeom prst="rect">
            <a:avLst/>
          </a:prstGeom>
          <a:noFill/>
          <a:ln>
            <a:noFill/>
          </a:ln>
          <a:effectLst>
            <a:reflection blurRad="0" dir="5400000" dist="38100" endA="0" endPos="9000" fadeDir="5400012" kx="0" rotWithShape="0" algn="bl" stA="30000" stPos="0" sy="-100000" ky="0"/>
          </a:effectLst>
        </p:spPr>
      </p:pic>
      <p:pic>
        <p:nvPicPr>
          <p:cNvPr id="359" name="Google Shape;359;p36"/>
          <p:cNvPicPr preferRelativeResize="0"/>
          <p:nvPr/>
        </p:nvPicPr>
        <p:blipFill rotWithShape="1">
          <a:blip r:embed="rId5">
            <a:alphaModFix/>
          </a:blip>
          <a:srcRect b="0" l="9454" r="10082" t="0"/>
          <a:stretch/>
        </p:blipFill>
        <p:spPr>
          <a:xfrm>
            <a:off x="569975" y="2479509"/>
            <a:ext cx="2194225" cy="1852617"/>
          </a:xfrm>
          <a:prstGeom prst="rect">
            <a:avLst/>
          </a:prstGeom>
          <a:noFill/>
          <a:ln>
            <a:noFill/>
          </a:ln>
          <a:effectLst>
            <a:reflection blurRad="0" dir="5400000" dist="38100" endA="0" endPos="9000" fadeDir="5400012" kx="0" rotWithShape="0" algn="bl" stA="33000" stPos="0" sy="-100000" ky="0"/>
          </a:effectLst>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